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1" r:id="rId4"/>
  </p:sldMasterIdLst>
  <p:notesMasterIdLst>
    <p:notesMasterId r:id="rId75"/>
  </p:notesMasterIdLst>
  <p:sldIdLst>
    <p:sldId id="265" r:id="rId5"/>
    <p:sldId id="266" r:id="rId6"/>
    <p:sldId id="286" r:id="rId7"/>
    <p:sldId id="287" r:id="rId8"/>
    <p:sldId id="290" r:id="rId9"/>
    <p:sldId id="327" r:id="rId10"/>
    <p:sldId id="380" r:id="rId11"/>
    <p:sldId id="326" r:id="rId12"/>
    <p:sldId id="328" r:id="rId13"/>
    <p:sldId id="325" r:id="rId14"/>
    <p:sldId id="329" r:id="rId15"/>
    <p:sldId id="331" r:id="rId16"/>
    <p:sldId id="332" r:id="rId17"/>
    <p:sldId id="333" r:id="rId18"/>
    <p:sldId id="334" r:id="rId19"/>
    <p:sldId id="305" r:id="rId20"/>
    <p:sldId id="335" r:id="rId21"/>
    <p:sldId id="336" r:id="rId22"/>
    <p:sldId id="307" r:id="rId23"/>
    <p:sldId id="337" r:id="rId24"/>
    <p:sldId id="308" r:id="rId25"/>
    <p:sldId id="338" r:id="rId26"/>
    <p:sldId id="339" r:id="rId27"/>
    <p:sldId id="340" r:id="rId28"/>
    <p:sldId id="291" r:id="rId29"/>
    <p:sldId id="341" r:id="rId30"/>
    <p:sldId id="342" r:id="rId31"/>
    <p:sldId id="343" r:id="rId32"/>
    <p:sldId id="309" r:id="rId33"/>
    <p:sldId id="381" r:id="rId34"/>
    <p:sldId id="382" r:id="rId35"/>
    <p:sldId id="310" r:id="rId36"/>
    <p:sldId id="383" r:id="rId37"/>
    <p:sldId id="346" r:id="rId38"/>
    <p:sldId id="347" r:id="rId39"/>
    <p:sldId id="348" r:id="rId40"/>
    <p:sldId id="349" r:id="rId41"/>
    <p:sldId id="299" r:id="rId42"/>
    <p:sldId id="317" r:id="rId43"/>
    <p:sldId id="350" r:id="rId44"/>
    <p:sldId id="352" r:id="rId45"/>
    <p:sldId id="351" r:id="rId46"/>
    <p:sldId id="353" r:id="rId47"/>
    <p:sldId id="354" r:id="rId48"/>
    <p:sldId id="355" r:id="rId49"/>
    <p:sldId id="356" r:id="rId50"/>
    <p:sldId id="357" r:id="rId51"/>
    <p:sldId id="363" r:id="rId52"/>
    <p:sldId id="384" r:id="rId53"/>
    <p:sldId id="358" r:id="rId54"/>
    <p:sldId id="359" r:id="rId55"/>
    <p:sldId id="360" r:id="rId56"/>
    <p:sldId id="362" r:id="rId57"/>
    <p:sldId id="364" r:id="rId58"/>
    <p:sldId id="366" r:id="rId59"/>
    <p:sldId id="365" r:id="rId60"/>
    <p:sldId id="367" r:id="rId61"/>
    <p:sldId id="369" r:id="rId62"/>
    <p:sldId id="370" r:id="rId63"/>
    <p:sldId id="373" r:id="rId64"/>
    <p:sldId id="374" r:id="rId65"/>
    <p:sldId id="375" r:id="rId66"/>
    <p:sldId id="376" r:id="rId67"/>
    <p:sldId id="377" r:id="rId68"/>
    <p:sldId id="378" r:id="rId69"/>
    <p:sldId id="379" r:id="rId70"/>
    <p:sldId id="272" r:id="rId71"/>
    <p:sldId id="273" r:id="rId72"/>
    <p:sldId id="385" r:id="rId73"/>
    <p:sldId id="275" r:id="rId74"/>
  </p:sldIdLst>
  <p:sldSz cx="9144000" cy="5143500" type="screen16x9"/>
  <p:notesSz cx="6858000" cy="9144000"/>
  <p:embeddedFontLst>
    <p:embeddedFont>
      <p:font typeface="Century Gothic" panose="020B0502020202020204" pitchFamily="34" charset="0"/>
      <p:regular r:id="rId76"/>
      <p:bold r:id="rId77"/>
      <p:italic r:id="rId78"/>
      <p:boldItalic r:id="rId79"/>
    </p:embeddedFont>
    <p:embeddedFont>
      <p:font typeface="Segoe UI" panose="020B0502040204020203" pitchFamily="34" charset="0"/>
      <p:regular r:id="rId80"/>
      <p:bold r:id="rId81"/>
      <p:italic r:id="rId82"/>
      <p:boldItalic r:id="rId83"/>
    </p:embeddedFont>
    <p:embeddedFont>
      <p:font typeface="Segoe UI Semibold" panose="020B0702040204020203" pitchFamily="34" charset="0"/>
      <p:bold r:id="rId84"/>
      <p:boldItalic r:id="rId8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93" roundtripDataSignature="AMtx7mhwFzdV1RQWT0+yRhKLCIJdYxHt+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4E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0FD5DF0-9179-B5C5-320F-7314FB7963C1}" v="3" dt="2024-01-19T18:51:58.84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060" autoAdjust="0"/>
    <p:restoredTop sz="96247" autoAdjust="0"/>
  </p:normalViewPr>
  <p:slideViewPr>
    <p:cSldViewPr snapToGrid="0">
      <p:cViewPr varScale="1">
        <p:scale>
          <a:sx n="108" d="100"/>
          <a:sy n="108" d="100"/>
        </p:scale>
        <p:origin x="821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font" Target="fonts/font9.fntdata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font" Target="fonts/font4.fntdata"/><Relationship Id="rId5" Type="http://schemas.openxmlformats.org/officeDocument/2006/relationships/slide" Target="slides/slide1.xml"/><Relationship Id="rId95" Type="http://schemas.openxmlformats.org/officeDocument/2006/relationships/viewProps" Target="viewProps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font" Target="fonts/font2.fntdata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font" Target="fonts/font5.fntdata"/><Relationship Id="rId85" Type="http://schemas.openxmlformats.org/officeDocument/2006/relationships/font" Target="fonts/font10.fntdata"/><Relationship Id="rId93" Type="http://customschemas.google.com/relationships/presentationmetadata" Target="metadata"/><Relationship Id="rId98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notesMaster" Target="notesMasters/notesMaster1.xml"/><Relationship Id="rId83" Type="http://schemas.openxmlformats.org/officeDocument/2006/relationships/font" Target="fonts/font8.fntdata"/><Relationship Id="rId9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font" Target="fonts/font3.fntdata"/><Relationship Id="rId81" Type="http://schemas.openxmlformats.org/officeDocument/2006/relationships/font" Target="fonts/font6.fntdata"/><Relationship Id="rId94" Type="http://schemas.openxmlformats.org/officeDocument/2006/relationships/presProps" Target="presProps.xml"/><Relationship Id="rId99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font" Target="fonts/font1.fntdata"/><Relationship Id="rId97" Type="http://schemas.openxmlformats.org/officeDocument/2006/relationships/tableStyles" Target="tableStyle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61" Type="http://schemas.openxmlformats.org/officeDocument/2006/relationships/slide" Target="slides/slide57.xml"/><Relationship Id="rId82" Type="http://schemas.openxmlformats.org/officeDocument/2006/relationships/font" Target="fonts/font7.fntdata"/><Relationship Id="rId19" Type="http://schemas.openxmlformats.org/officeDocument/2006/relationships/slide" Target="slides/slide1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ubia Rossi Pavelqueires" userId="S::nubia@dio.me::9fb62b5b-6910-4da4-98ef-a6355beee27e" providerId="AD" clId="Web-{70FD5DF0-9179-B5C5-320F-7314FB7963C1}"/>
    <pc:docChg chg="delSld modSld">
      <pc:chgData name="Nubia Rossi Pavelqueires" userId="S::nubia@dio.me::9fb62b5b-6910-4da4-98ef-a6355beee27e" providerId="AD" clId="Web-{70FD5DF0-9179-B5C5-320F-7314FB7963C1}" dt="2024-01-19T18:51:58.848" v="2"/>
      <pc:docMkLst>
        <pc:docMk/>
      </pc:docMkLst>
      <pc:sldChg chg="del">
        <pc:chgData name="Nubia Rossi Pavelqueires" userId="S::nubia@dio.me::9fb62b5b-6910-4da4-98ef-a6355beee27e" providerId="AD" clId="Web-{70FD5DF0-9179-B5C5-320F-7314FB7963C1}" dt="2024-01-19T18:51:52.410" v="1"/>
        <pc:sldMkLst>
          <pc:docMk/>
          <pc:sldMk cId="0" sldId="274"/>
        </pc:sldMkLst>
      </pc:sldChg>
      <pc:sldChg chg="delSp">
        <pc:chgData name="Nubia Rossi Pavelqueires" userId="S::nubia@dio.me::9fb62b5b-6910-4da4-98ef-a6355beee27e" providerId="AD" clId="Web-{70FD5DF0-9179-B5C5-320F-7314FB7963C1}" dt="2024-01-19T18:51:58.848" v="2"/>
        <pc:sldMkLst>
          <pc:docMk/>
          <pc:sldMk cId="2799594172" sldId="337"/>
        </pc:sldMkLst>
        <pc:spChg chg="del">
          <ac:chgData name="Nubia Rossi Pavelqueires" userId="S::nubia@dio.me::9fb62b5b-6910-4da4-98ef-a6355beee27e" providerId="AD" clId="Web-{70FD5DF0-9179-B5C5-320F-7314FB7963C1}" dt="2024-01-19T18:51:58.848" v="2"/>
          <ac:spMkLst>
            <pc:docMk/>
            <pc:sldMk cId="2799594172" sldId="337"/>
            <ac:spMk id="7" creationId="{87F8F812-429D-D38F-3A41-ACADBF96636C}"/>
          </ac:spMkLst>
        </pc:spChg>
      </pc:sldChg>
      <pc:sldChg chg="delSp">
        <pc:chgData name="Nubia Rossi Pavelqueires" userId="S::nubia@dio.me::9fb62b5b-6910-4da4-98ef-a6355beee27e" providerId="AD" clId="Web-{70FD5DF0-9179-B5C5-320F-7314FB7963C1}" dt="2024-01-19T18:51:49.784" v="0"/>
        <pc:sldMkLst>
          <pc:docMk/>
          <pc:sldMk cId="1062213956" sldId="376"/>
        </pc:sldMkLst>
        <pc:spChg chg="del">
          <ac:chgData name="Nubia Rossi Pavelqueires" userId="S::nubia@dio.me::9fb62b5b-6910-4da4-98ef-a6355beee27e" providerId="AD" clId="Web-{70FD5DF0-9179-B5C5-320F-7314FB7963C1}" dt="2024-01-19T18:51:49.784" v="0"/>
          <ac:spMkLst>
            <pc:docMk/>
            <pc:sldMk cId="1062213956" sldId="376"/>
            <ac:spMk id="8" creationId="{6A60A764-9D36-4737-4A13-9B4FBFC4D7C3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722464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17281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61051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31502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21544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23051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70582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30268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553927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88816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763881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707146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473211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622910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901712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6168572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233867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563327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817422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92197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30540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956032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338312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486726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373291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120044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547215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669782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6853093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769208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35165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252368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159737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37040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2941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420462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796616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549636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946142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299336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06543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081768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519785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421342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125459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272090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422504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314690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069660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60580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8371322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04535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2924015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1253368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2127433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383250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071641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3589835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4952633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68255810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0a057ae1a2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7" name="Google Shape;257;g10a057ae1a2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Exemplo de slide de transição para uma parte prática</a:t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9ffa863cd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109ffa863cd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US" b="1" i="1" err="1"/>
              <a:t>Adicione</a:t>
            </a:r>
            <a:r>
              <a:rPr lang="en-US" b="1" i="1"/>
              <a:t> </a:t>
            </a:r>
            <a:r>
              <a:rPr lang="en-US" b="1" i="1" err="1"/>
              <a:t>aqui</a:t>
            </a:r>
            <a:r>
              <a:rPr lang="en-US" b="1" i="1"/>
              <a:t> links </a:t>
            </a:r>
            <a:r>
              <a:rPr lang="en-US" b="1" i="1" err="1"/>
              <a:t>úteis</a:t>
            </a:r>
            <a:r>
              <a:rPr lang="en-US" b="1" i="1"/>
              <a:t> </a:t>
            </a:r>
            <a:r>
              <a:rPr lang="en-US" b="1" i="1" err="1"/>
              <a:t>como</a:t>
            </a:r>
            <a:r>
              <a:rPr lang="en-US" b="1" i="1"/>
              <a:t> o </a:t>
            </a:r>
            <a:r>
              <a:rPr lang="en-US" b="1" i="1" err="1"/>
              <a:t>Repositório</a:t>
            </a:r>
            <a:r>
              <a:rPr lang="en-US" b="1" i="1"/>
              <a:t> no GitHub, </a:t>
            </a:r>
            <a:r>
              <a:rPr lang="en-US" b="1" i="1" err="1"/>
              <a:t>Documentação</a:t>
            </a:r>
            <a:r>
              <a:rPr lang="en-US" b="1" i="1"/>
              <a:t> </a:t>
            </a:r>
            <a:r>
              <a:rPr lang="en-US" b="1" i="1" err="1"/>
              <a:t>Oficial</a:t>
            </a:r>
            <a:r>
              <a:rPr lang="en-US" b="1" i="1"/>
              <a:t>, </a:t>
            </a:r>
            <a:r>
              <a:rPr lang="en-US" b="1" i="1" err="1"/>
              <a:t>Referências</a:t>
            </a:r>
            <a:r>
              <a:rPr lang="en-US" b="1" i="1"/>
              <a:t> e </a:t>
            </a:r>
            <a:r>
              <a:rPr lang="en-US" b="1" i="1" err="1"/>
              <a:t>materiais</a:t>
            </a:r>
            <a:r>
              <a:rPr lang="en-US" b="1" i="1"/>
              <a:t> </a:t>
            </a:r>
            <a:r>
              <a:rPr lang="en-US" b="1" i="1" err="1"/>
              <a:t>complementares</a:t>
            </a:r>
            <a:r>
              <a:rPr lang="en-US" b="1" i="1"/>
              <a:t>. </a:t>
            </a:r>
            <a:endParaRPr lang="en-US"/>
          </a:p>
          <a:p>
            <a: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9ffa863cd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109ffa863cd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US" b="1" i="1" err="1"/>
              <a:t>Adicione</a:t>
            </a:r>
            <a:r>
              <a:rPr lang="en-US" b="1" i="1"/>
              <a:t> </a:t>
            </a:r>
            <a:r>
              <a:rPr lang="en-US" b="1" i="1" err="1"/>
              <a:t>aqui</a:t>
            </a:r>
            <a:r>
              <a:rPr lang="en-US" b="1" i="1"/>
              <a:t> links </a:t>
            </a:r>
            <a:r>
              <a:rPr lang="en-US" b="1" i="1" err="1"/>
              <a:t>úteis</a:t>
            </a:r>
            <a:r>
              <a:rPr lang="en-US" b="1" i="1"/>
              <a:t> </a:t>
            </a:r>
            <a:r>
              <a:rPr lang="en-US" b="1" i="1" err="1"/>
              <a:t>como</a:t>
            </a:r>
            <a:r>
              <a:rPr lang="en-US" b="1" i="1"/>
              <a:t> o </a:t>
            </a:r>
            <a:r>
              <a:rPr lang="en-US" b="1" i="1" err="1"/>
              <a:t>Repositório</a:t>
            </a:r>
            <a:r>
              <a:rPr lang="en-US" b="1" i="1"/>
              <a:t> no GitHub, </a:t>
            </a:r>
            <a:r>
              <a:rPr lang="en-US" b="1" i="1" err="1"/>
              <a:t>Documentação</a:t>
            </a:r>
            <a:r>
              <a:rPr lang="en-US" b="1" i="1"/>
              <a:t> </a:t>
            </a:r>
            <a:r>
              <a:rPr lang="en-US" b="1" i="1" err="1"/>
              <a:t>Oficial</a:t>
            </a:r>
            <a:r>
              <a:rPr lang="en-US" b="1" i="1"/>
              <a:t>, </a:t>
            </a:r>
            <a:r>
              <a:rPr lang="en-US" b="1" i="1" err="1"/>
              <a:t>Referências</a:t>
            </a:r>
            <a:r>
              <a:rPr lang="en-US" b="1" i="1"/>
              <a:t> e </a:t>
            </a:r>
            <a:r>
              <a:rPr lang="en-US" b="1" i="1" err="1"/>
              <a:t>materiais</a:t>
            </a:r>
            <a:r>
              <a:rPr lang="en-US" b="1" i="1"/>
              <a:t> </a:t>
            </a:r>
            <a:r>
              <a:rPr lang="en-US" b="1" i="1" err="1"/>
              <a:t>complementares</a:t>
            </a:r>
            <a:r>
              <a:rPr lang="en-US" b="1" i="1"/>
              <a:t>. </a:t>
            </a:r>
            <a:endParaRPr lang="en-US"/>
          </a:p>
          <a:p>
            <a: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65943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514476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14838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86910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10667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4267"/>
            </a:lvl1pPr>
            <a:lvl2pPr marL="812810" indent="0" algn="ctr">
              <a:buNone/>
              <a:defRPr sz="3556"/>
            </a:lvl2pPr>
            <a:lvl3pPr marL="1625620" indent="0" algn="ctr">
              <a:buNone/>
              <a:defRPr sz="3200"/>
            </a:lvl3pPr>
            <a:lvl4pPr marL="2438430" indent="0" algn="ctr">
              <a:buNone/>
              <a:defRPr sz="2844"/>
            </a:lvl4pPr>
            <a:lvl5pPr marL="3251241" indent="0" algn="ctr">
              <a:buNone/>
              <a:defRPr sz="2844"/>
            </a:lvl5pPr>
            <a:lvl6pPr marL="4064051" indent="0" algn="ctr">
              <a:buNone/>
              <a:defRPr sz="2844"/>
            </a:lvl6pPr>
            <a:lvl7pPr marL="4876861" indent="0" algn="ctr">
              <a:buNone/>
              <a:defRPr sz="2844"/>
            </a:lvl7pPr>
            <a:lvl8pPr marL="5689671" indent="0" algn="ctr">
              <a:buNone/>
              <a:defRPr sz="2844"/>
            </a:lvl8pPr>
            <a:lvl9pPr marL="6502481" indent="0" algn="ctr">
              <a:buNone/>
              <a:defRPr sz="2844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621079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127826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421405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1_Title slid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g109ffa863cd_0_28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942748697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105325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10667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4267">
                <a:solidFill>
                  <a:schemeClr val="tx1">
                    <a:tint val="75000"/>
                  </a:schemeClr>
                </a:solidFill>
              </a:defRPr>
            </a:lvl1pPr>
            <a:lvl2pPr marL="812810" indent="0">
              <a:buNone/>
              <a:defRPr sz="3556">
                <a:solidFill>
                  <a:schemeClr val="tx1">
                    <a:tint val="75000"/>
                  </a:schemeClr>
                </a:solidFill>
              </a:defRPr>
            </a:lvl2pPr>
            <a:lvl3pPr marL="162562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3pPr>
            <a:lvl4pPr marL="2438430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4pPr>
            <a:lvl5pPr marL="3251241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5pPr>
            <a:lvl6pPr marL="4064051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6pPr>
            <a:lvl7pPr marL="4876861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7pPr>
            <a:lvl8pPr marL="5689671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8pPr>
            <a:lvl9pPr marL="6502481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170256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453110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4267" b="1"/>
            </a:lvl1pPr>
            <a:lvl2pPr marL="812810" indent="0">
              <a:buNone/>
              <a:defRPr sz="3556" b="1"/>
            </a:lvl2pPr>
            <a:lvl3pPr marL="1625620" indent="0">
              <a:buNone/>
              <a:defRPr sz="3200" b="1"/>
            </a:lvl3pPr>
            <a:lvl4pPr marL="2438430" indent="0">
              <a:buNone/>
              <a:defRPr sz="2844" b="1"/>
            </a:lvl4pPr>
            <a:lvl5pPr marL="3251241" indent="0">
              <a:buNone/>
              <a:defRPr sz="2844" b="1"/>
            </a:lvl5pPr>
            <a:lvl6pPr marL="4064051" indent="0">
              <a:buNone/>
              <a:defRPr sz="2844" b="1"/>
            </a:lvl6pPr>
            <a:lvl7pPr marL="4876861" indent="0">
              <a:buNone/>
              <a:defRPr sz="2844" b="1"/>
            </a:lvl7pPr>
            <a:lvl8pPr marL="5689671" indent="0">
              <a:buNone/>
              <a:defRPr sz="2844" b="1"/>
            </a:lvl8pPr>
            <a:lvl9pPr marL="6502481" indent="0">
              <a:buNone/>
              <a:defRPr sz="284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4267" b="1"/>
            </a:lvl1pPr>
            <a:lvl2pPr marL="812810" indent="0">
              <a:buNone/>
              <a:defRPr sz="3556" b="1"/>
            </a:lvl2pPr>
            <a:lvl3pPr marL="1625620" indent="0">
              <a:buNone/>
              <a:defRPr sz="3200" b="1"/>
            </a:lvl3pPr>
            <a:lvl4pPr marL="2438430" indent="0">
              <a:buNone/>
              <a:defRPr sz="2844" b="1"/>
            </a:lvl4pPr>
            <a:lvl5pPr marL="3251241" indent="0">
              <a:buNone/>
              <a:defRPr sz="2844" b="1"/>
            </a:lvl5pPr>
            <a:lvl6pPr marL="4064051" indent="0">
              <a:buNone/>
              <a:defRPr sz="2844" b="1"/>
            </a:lvl6pPr>
            <a:lvl7pPr marL="4876861" indent="0">
              <a:buNone/>
              <a:defRPr sz="2844" b="1"/>
            </a:lvl7pPr>
            <a:lvl8pPr marL="5689671" indent="0">
              <a:buNone/>
              <a:defRPr sz="2844" b="1"/>
            </a:lvl8pPr>
            <a:lvl9pPr marL="6502481" indent="0">
              <a:buNone/>
              <a:defRPr sz="284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1/19/2024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494797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1/19/2024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10797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1/19/2024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732990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568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5689"/>
            </a:lvl1pPr>
            <a:lvl2pPr>
              <a:defRPr sz="4978"/>
            </a:lvl2pPr>
            <a:lvl3pPr>
              <a:defRPr sz="4267"/>
            </a:lvl3pPr>
            <a:lvl4pPr>
              <a:defRPr sz="3556"/>
            </a:lvl4pPr>
            <a:lvl5pPr>
              <a:defRPr sz="3556"/>
            </a:lvl5pPr>
            <a:lvl6pPr>
              <a:defRPr sz="3556"/>
            </a:lvl6pPr>
            <a:lvl7pPr>
              <a:defRPr sz="3556"/>
            </a:lvl7pPr>
            <a:lvl8pPr>
              <a:defRPr sz="3556"/>
            </a:lvl8pPr>
            <a:lvl9pPr>
              <a:defRPr sz="3556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2844"/>
            </a:lvl1pPr>
            <a:lvl2pPr marL="812810" indent="0">
              <a:buNone/>
              <a:defRPr sz="2489"/>
            </a:lvl2pPr>
            <a:lvl3pPr marL="1625620" indent="0">
              <a:buNone/>
              <a:defRPr sz="2133"/>
            </a:lvl3pPr>
            <a:lvl4pPr marL="2438430" indent="0">
              <a:buNone/>
              <a:defRPr sz="1778"/>
            </a:lvl4pPr>
            <a:lvl5pPr marL="3251241" indent="0">
              <a:buNone/>
              <a:defRPr sz="1778"/>
            </a:lvl5pPr>
            <a:lvl6pPr marL="4064051" indent="0">
              <a:buNone/>
              <a:defRPr sz="1778"/>
            </a:lvl6pPr>
            <a:lvl7pPr marL="4876861" indent="0">
              <a:buNone/>
              <a:defRPr sz="1778"/>
            </a:lvl7pPr>
            <a:lvl8pPr marL="5689671" indent="0">
              <a:buNone/>
              <a:defRPr sz="1778"/>
            </a:lvl8pPr>
            <a:lvl9pPr marL="6502481" indent="0">
              <a:buNone/>
              <a:defRPr sz="1778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379102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568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5689"/>
            </a:lvl1pPr>
            <a:lvl2pPr marL="812810" indent="0">
              <a:buNone/>
              <a:defRPr sz="4978"/>
            </a:lvl2pPr>
            <a:lvl3pPr marL="1625620" indent="0">
              <a:buNone/>
              <a:defRPr sz="4267"/>
            </a:lvl3pPr>
            <a:lvl4pPr marL="2438430" indent="0">
              <a:buNone/>
              <a:defRPr sz="3556"/>
            </a:lvl4pPr>
            <a:lvl5pPr marL="3251241" indent="0">
              <a:buNone/>
              <a:defRPr sz="3556"/>
            </a:lvl5pPr>
            <a:lvl6pPr marL="4064051" indent="0">
              <a:buNone/>
              <a:defRPr sz="3556"/>
            </a:lvl6pPr>
            <a:lvl7pPr marL="4876861" indent="0">
              <a:buNone/>
              <a:defRPr sz="3556"/>
            </a:lvl7pPr>
            <a:lvl8pPr marL="5689671" indent="0">
              <a:buNone/>
              <a:defRPr sz="3556"/>
            </a:lvl8pPr>
            <a:lvl9pPr marL="6502481" indent="0">
              <a:buNone/>
              <a:defRPr sz="3556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2844"/>
            </a:lvl1pPr>
            <a:lvl2pPr marL="812810" indent="0">
              <a:buNone/>
              <a:defRPr sz="2489"/>
            </a:lvl2pPr>
            <a:lvl3pPr marL="1625620" indent="0">
              <a:buNone/>
              <a:defRPr sz="2133"/>
            </a:lvl3pPr>
            <a:lvl4pPr marL="2438430" indent="0">
              <a:buNone/>
              <a:defRPr sz="1778"/>
            </a:lvl4pPr>
            <a:lvl5pPr marL="3251241" indent="0">
              <a:buNone/>
              <a:defRPr sz="1778"/>
            </a:lvl5pPr>
            <a:lvl6pPr marL="4064051" indent="0">
              <a:buNone/>
              <a:defRPr sz="1778"/>
            </a:lvl6pPr>
            <a:lvl7pPr marL="4876861" indent="0">
              <a:buNone/>
              <a:defRPr sz="1778"/>
            </a:lvl7pPr>
            <a:lvl8pPr marL="5689671" indent="0">
              <a:buNone/>
              <a:defRPr sz="1778"/>
            </a:lvl8pPr>
            <a:lvl9pPr marL="6502481" indent="0">
              <a:buNone/>
              <a:defRPr sz="1778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727112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13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13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13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3482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gi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gi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aka.ms/ai900-bing-copilot" TargetMode="External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.png"/><Relationship Id="rId5" Type="http://schemas.openxmlformats.org/officeDocument/2006/relationships/hyperlink" Target="https://aka.ms/ai900-content-filters" TargetMode="External"/><Relationship Id="rId4" Type="http://schemas.openxmlformats.org/officeDocument/2006/relationships/hyperlink" Target="https://aka.ms/ai900-azure-openai" TargetMode="Externa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training/paths/document-intelligence-knowledge-mining/" TargetMode="External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s://web.dio.me/articles&#8203;" TargetMode="External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2400"/>
            </a:pPr>
            <a:r>
              <a:rPr lang="pt-BR" sz="2400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Fundamentos de IA do Microsoft Azure</a:t>
            </a:r>
            <a:endParaRPr lang="en-US" sz="2400" i="0" u="none" strike="noStrike" cap="none" dirty="0">
              <a:solidFill>
                <a:srgbClr val="A5A5A5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96" name="Google Shape;196;p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é a IA Generativa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1EE3FB77-839E-056B-FC30-2E415E9A8C7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BAF0591-1462-A6D4-8024-4715833FA7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4292" y="161566"/>
            <a:ext cx="651673" cy="27149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Modelos de linguagem grandes - transformador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10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5" name="Google Shape;203;g109ffa863cd_0_328">
            <a:extLst>
              <a:ext uri="{FF2B5EF4-FFF2-40B4-BE49-F238E27FC236}">
                <a16:creationId xmlns:a16="http://schemas.microsoft.com/office/drawing/2014/main" id="{2CDE2922-32E6-27E2-7BE9-42E35517CDEA}"/>
              </a:ext>
            </a:extLst>
          </p:cNvPr>
          <p:cNvSpPr txBox="1"/>
          <p:nvPr/>
        </p:nvSpPr>
        <p:spPr>
          <a:xfrm>
            <a:off x="565524" y="2632418"/>
            <a:ext cx="6559761" cy="103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 arquitetura do modelo do transformador consiste em dois componentes principais, ou blocos.</a:t>
            </a:r>
          </a:p>
        </p:txBody>
      </p:sp>
    </p:spTree>
    <p:extLst>
      <p:ext uri="{BB962C8B-B14F-4D97-AF65-F5344CB8AC3E}">
        <p14:creationId xmlns:p14="http://schemas.microsoft.com/office/powerpoint/2010/main" val="11083690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480447" y="636550"/>
            <a:ext cx="810197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Modelos de linguagem grandes- transformador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11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5" name="Google Shape;203;g109ffa863cd_0_328">
            <a:extLst>
              <a:ext uri="{FF2B5EF4-FFF2-40B4-BE49-F238E27FC236}">
                <a16:creationId xmlns:a16="http://schemas.microsoft.com/office/drawing/2014/main" id="{2CDE2922-32E6-27E2-7BE9-42E35517CDEA}"/>
              </a:ext>
            </a:extLst>
          </p:cNvPr>
          <p:cNvSpPr txBox="1"/>
          <p:nvPr/>
        </p:nvSpPr>
        <p:spPr>
          <a:xfrm>
            <a:off x="402792" y="2415441"/>
            <a:ext cx="7408354" cy="103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Um bloco </a:t>
            </a:r>
            <a:r>
              <a:rPr lang="pt-BR" sz="24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codificador</a:t>
            </a: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que cria representações semânticas do vocabulário de treinamento.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Um bloco </a:t>
            </a:r>
            <a:r>
              <a:rPr lang="pt-BR" sz="24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decodificador</a:t>
            </a: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que gera novas sequências de linguagem.</a:t>
            </a:r>
          </a:p>
        </p:txBody>
      </p:sp>
    </p:spTree>
    <p:extLst>
      <p:ext uri="{BB962C8B-B14F-4D97-AF65-F5344CB8AC3E}">
        <p14:creationId xmlns:p14="http://schemas.microsoft.com/office/powerpoint/2010/main" val="18318025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Modelos de linguagem grandes- transformador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12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5" name="Google Shape;203;g109ffa863cd_0_328">
            <a:extLst>
              <a:ext uri="{FF2B5EF4-FFF2-40B4-BE49-F238E27FC236}">
                <a16:creationId xmlns:a16="http://schemas.microsoft.com/office/drawing/2014/main" id="{2CDE2922-32E6-27E2-7BE9-42E35517CDEA}"/>
              </a:ext>
            </a:extLst>
          </p:cNvPr>
          <p:cNvSpPr txBox="1"/>
          <p:nvPr/>
        </p:nvSpPr>
        <p:spPr>
          <a:xfrm>
            <a:off x="565524" y="2632418"/>
            <a:ext cx="6788422" cy="103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 texto é </a:t>
            </a:r>
            <a:r>
              <a:rPr lang="pt-BR" sz="24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tokenizado</a:t>
            </a: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para que cada palavra ou frase seja representada por um token numérico exclusivo.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pt-BR" sz="24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Inserções</a:t>
            </a: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(valores de vetor com várias dimensões) são atribuídas aos tokens</a:t>
            </a:r>
          </a:p>
        </p:txBody>
      </p:sp>
    </p:spTree>
    <p:extLst>
      <p:ext uri="{BB962C8B-B14F-4D97-AF65-F5344CB8AC3E}">
        <p14:creationId xmlns:p14="http://schemas.microsoft.com/office/powerpoint/2010/main" val="38227291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Modelos de linguagem grandes- transformador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13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5" name="Google Shape;203;g109ffa863cd_0_328">
            <a:extLst>
              <a:ext uri="{FF2B5EF4-FFF2-40B4-BE49-F238E27FC236}">
                <a16:creationId xmlns:a16="http://schemas.microsoft.com/office/drawing/2014/main" id="{2CDE2922-32E6-27E2-7BE9-42E35517CDEA}"/>
              </a:ext>
            </a:extLst>
          </p:cNvPr>
          <p:cNvSpPr txBox="1"/>
          <p:nvPr/>
        </p:nvSpPr>
        <p:spPr>
          <a:xfrm>
            <a:off x="565524" y="2632418"/>
            <a:ext cx="6559761" cy="103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As camadas de </a:t>
            </a:r>
            <a:r>
              <a:rPr lang="pt-BR" sz="24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atenção</a:t>
            </a: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examinam cada token por vez e determinam valores incorporados que refletem os relacionamentos semânticos entre os tokens.</a:t>
            </a:r>
          </a:p>
        </p:txBody>
      </p:sp>
    </p:spTree>
    <p:extLst>
      <p:ext uri="{BB962C8B-B14F-4D97-AF65-F5344CB8AC3E}">
        <p14:creationId xmlns:p14="http://schemas.microsoft.com/office/powerpoint/2010/main" val="27994210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Modelos de linguagem grandes- transformador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14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5" name="Google Shape;203;g109ffa863cd_0_328">
            <a:extLst>
              <a:ext uri="{FF2B5EF4-FFF2-40B4-BE49-F238E27FC236}">
                <a16:creationId xmlns:a16="http://schemas.microsoft.com/office/drawing/2014/main" id="{2CDE2922-32E6-27E2-7BE9-42E35517CDEA}"/>
              </a:ext>
            </a:extLst>
          </p:cNvPr>
          <p:cNvSpPr txBox="1"/>
          <p:nvPr/>
        </p:nvSpPr>
        <p:spPr>
          <a:xfrm>
            <a:off x="565524" y="2632418"/>
            <a:ext cx="6559761" cy="103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No decodificador, essas relações são usadas para prever a sequência mais provável de tokens.</a:t>
            </a:r>
          </a:p>
        </p:txBody>
      </p:sp>
    </p:spTree>
    <p:extLst>
      <p:ext uri="{BB962C8B-B14F-4D97-AF65-F5344CB8AC3E}">
        <p14:creationId xmlns:p14="http://schemas.microsoft.com/office/powerpoint/2010/main" val="1581735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Modelos de linguagem grandes- transformador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15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7A150D8-A7F2-82D1-23FE-2998B0E9011D}"/>
              </a:ext>
            </a:extLst>
          </p:cNvPr>
          <p:cNvSpPr txBox="1"/>
          <p:nvPr/>
        </p:nvSpPr>
        <p:spPr>
          <a:xfrm>
            <a:off x="677929" y="4642129"/>
            <a:ext cx="9236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/>
              <a:t>Fonte: Microsoft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6CBBC95-9E0A-8C0A-DE9F-85AB6DD10E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1308" y="1652128"/>
            <a:ext cx="3064062" cy="3275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3858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Modelos de linguagem </a:t>
            </a:r>
          </a:p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grandes - tokenização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16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5" name="Google Shape;203;g109ffa863cd_0_328">
            <a:extLst>
              <a:ext uri="{FF2B5EF4-FFF2-40B4-BE49-F238E27FC236}">
                <a16:creationId xmlns:a16="http://schemas.microsoft.com/office/drawing/2014/main" id="{2CDE2922-32E6-27E2-7BE9-42E35517CDEA}"/>
              </a:ext>
            </a:extLst>
          </p:cNvPr>
          <p:cNvSpPr txBox="1"/>
          <p:nvPr/>
        </p:nvSpPr>
        <p:spPr>
          <a:xfrm>
            <a:off x="565525" y="2632418"/>
            <a:ext cx="6608998" cy="103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Etapa um: </a:t>
            </a:r>
            <a:r>
              <a:rPr lang="pt-BR" sz="24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tokenização</a:t>
            </a:r>
          </a:p>
          <a:p>
            <a:endParaRPr lang="pt-BR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 primeira etapa no treinamento de um modelo de transformador é decompor o texto de treinamento em </a:t>
            </a:r>
            <a:r>
              <a:rPr lang="pt-BR" sz="24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tokens</a:t>
            </a: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298561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436091" y="636550"/>
            <a:ext cx="814633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Modelos de linguagem </a:t>
            </a:r>
          </a:p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grandes – tokenização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17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5" name="Google Shape;203;g109ffa863cd_0_328">
            <a:extLst>
              <a:ext uri="{FF2B5EF4-FFF2-40B4-BE49-F238E27FC236}">
                <a16:creationId xmlns:a16="http://schemas.microsoft.com/office/drawing/2014/main" id="{2CDE2922-32E6-27E2-7BE9-42E35517CDEA}"/>
              </a:ext>
            </a:extLst>
          </p:cNvPr>
          <p:cNvSpPr txBox="1"/>
          <p:nvPr/>
        </p:nvSpPr>
        <p:spPr>
          <a:xfrm>
            <a:off x="436091" y="1793961"/>
            <a:ext cx="7991259" cy="103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pt-BR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Frase de exemplo: </a:t>
            </a:r>
            <a:r>
              <a:rPr lang="en-US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24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Eu ouvi um cachorro latir alto para um gato.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7B55DF0-7B53-EB50-6CA6-D842D5BA72B4}"/>
              </a:ext>
            </a:extLst>
          </p:cNvPr>
          <p:cNvSpPr/>
          <p:nvPr/>
        </p:nvSpPr>
        <p:spPr bwMode="auto">
          <a:xfrm>
            <a:off x="612956" y="3144321"/>
            <a:ext cx="961443" cy="511995"/>
          </a:xfrm>
          <a:prstGeom prst="rect">
            <a:avLst/>
          </a:prstGeom>
          <a:solidFill>
            <a:schemeClr val="bg1"/>
          </a:solidFill>
          <a:ln>
            <a:solidFill>
              <a:srgbClr val="4472C4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>
              <a:spcBef>
                <a:spcPct val="0"/>
              </a:spcBef>
              <a:spcAft>
                <a:spcPct val="0"/>
              </a:spcAft>
            </a:pPr>
            <a:r>
              <a:rPr lang="pt-BR" sz="1400" b="0" i="0" strike="noStrike" cap="none" spc="0" baseline="0" dirty="0">
                <a:solidFill>
                  <a:srgbClr val="000000"/>
                </a:solidFill>
                <a:effectLst/>
                <a:latin typeface="Segoe UI"/>
                <a:ea typeface="Segoe UI"/>
                <a:cs typeface="Segoe UI"/>
              </a:rPr>
              <a:t>"Eu"=1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B0751FA-5382-BE32-9009-45AA7C6130B2}"/>
              </a:ext>
            </a:extLst>
          </p:cNvPr>
          <p:cNvSpPr/>
          <p:nvPr/>
        </p:nvSpPr>
        <p:spPr bwMode="auto">
          <a:xfrm>
            <a:off x="1709040" y="3140613"/>
            <a:ext cx="1432784" cy="511995"/>
          </a:xfrm>
          <a:prstGeom prst="rect">
            <a:avLst/>
          </a:prstGeom>
          <a:solidFill>
            <a:schemeClr val="bg1"/>
          </a:solidFill>
          <a:ln>
            <a:solidFill>
              <a:srgbClr val="4472C4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>
              <a:spcBef>
                <a:spcPct val="0"/>
              </a:spcBef>
              <a:spcAft>
                <a:spcPct val="0"/>
              </a:spcAft>
            </a:pPr>
            <a:r>
              <a:rPr lang="pt-BR" sz="1400" b="0" i="0" strike="noStrike" cap="none" spc="0" baseline="0" dirty="0">
                <a:solidFill>
                  <a:srgbClr val="000000"/>
                </a:solidFill>
                <a:effectLst/>
                <a:latin typeface="Segoe UI"/>
                <a:ea typeface="Segoe UI"/>
                <a:cs typeface="Segoe UI"/>
              </a:rPr>
              <a:t>"ouvi"=2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5F2C50E-5435-D55F-49CA-E8CE5DED7D4D}"/>
              </a:ext>
            </a:extLst>
          </p:cNvPr>
          <p:cNvSpPr/>
          <p:nvPr/>
        </p:nvSpPr>
        <p:spPr bwMode="auto">
          <a:xfrm>
            <a:off x="3265683" y="3140613"/>
            <a:ext cx="977155" cy="511995"/>
          </a:xfrm>
          <a:prstGeom prst="rect">
            <a:avLst/>
          </a:prstGeom>
          <a:solidFill>
            <a:schemeClr val="bg1"/>
          </a:solidFill>
          <a:ln>
            <a:solidFill>
              <a:srgbClr val="4472C4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>
              <a:spcBef>
                <a:spcPct val="0"/>
              </a:spcBef>
              <a:spcAft>
                <a:spcPct val="0"/>
              </a:spcAft>
            </a:pPr>
            <a:r>
              <a:rPr lang="pt-BR" sz="1400" b="0" i="0" strike="noStrike" cap="none" spc="0" baseline="0" dirty="0">
                <a:solidFill>
                  <a:srgbClr val="000000"/>
                </a:solidFill>
                <a:effectLst/>
                <a:latin typeface="Segoe UI"/>
                <a:ea typeface="Segoe UI"/>
                <a:cs typeface="Segoe UI"/>
              </a:rPr>
              <a:t>"um"=3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F6DC36E-A808-1741-A880-80353C327A49}"/>
              </a:ext>
            </a:extLst>
          </p:cNvPr>
          <p:cNvSpPr/>
          <p:nvPr/>
        </p:nvSpPr>
        <p:spPr bwMode="auto">
          <a:xfrm>
            <a:off x="4381190" y="3140613"/>
            <a:ext cx="1432784" cy="511995"/>
          </a:xfrm>
          <a:prstGeom prst="rect">
            <a:avLst/>
          </a:prstGeom>
          <a:solidFill>
            <a:schemeClr val="bg1"/>
          </a:solidFill>
          <a:ln>
            <a:solidFill>
              <a:srgbClr val="4472C4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>
              <a:spcBef>
                <a:spcPct val="0"/>
              </a:spcBef>
              <a:spcAft>
                <a:spcPct val="0"/>
              </a:spcAft>
            </a:pPr>
            <a:r>
              <a:rPr lang="pt-BR" sz="1400" b="0" i="0" strike="noStrike" cap="none" spc="0" baseline="0" dirty="0">
                <a:solidFill>
                  <a:srgbClr val="000000"/>
                </a:solidFill>
                <a:effectLst/>
                <a:latin typeface="Segoe UI"/>
                <a:ea typeface="Segoe UI"/>
                <a:cs typeface="Segoe UI"/>
              </a:rPr>
              <a:t>"cachorro"=4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17F80FA-02D3-74B3-7D55-801B26F25578}"/>
              </a:ext>
            </a:extLst>
          </p:cNvPr>
          <p:cNvSpPr/>
          <p:nvPr/>
        </p:nvSpPr>
        <p:spPr bwMode="auto">
          <a:xfrm>
            <a:off x="612956" y="4109257"/>
            <a:ext cx="1288329" cy="511995"/>
          </a:xfrm>
          <a:prstGeom prst="rect">
            <a:avLst/>
          </a:prstGeom>
          <a:solidFill>
            <a:schemeClr val="bg1"/>
          </a:solidFill>
          <a:ln>
            <a:solidFill>
              <a:srgbClr val="4472C4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>
              <a:spcBef>
                <a:spcPct val="0"/>
              </a:spcBef>
              <a:spcAft>
                <a:spcPct val="0"/>
              </a:spcAft>
            </a:pPr>
            <a:r>
              <a:rPr lang="pt-BR" sz="1400" b="0" i="0" strike="noStrike" cap="none" spc="0" baseline="0" dirty="0">
                <a:solidFill>
                  <a:srgbClr val="000000"/>
                </a:solidFill>
                <a:effectLst/>
                <a:latin typeface="Segoe UI"/>
                <a:ea typeface="Segoe UI"/>
                <a:cs typeface="Segoe UI"/>
              </a:rPr>
              <a:t>"latir"=5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7317606-1638-F13C-30BD-8A70A97EB35F}"/>
              </a:ext>
            </a:extLst>
          </p:cNvPr>
          <p:cNvSpPr/>
          <p:nvPr/>
        </p:nvSpPr>
        <p:spPr bwMode="auto">
          <a:xfrm>
            <a:off x="2034131" y="4109257"/>
            <a:ext cx="1495629" cy="511995"/>
          </a:xfrm>
          <a:prstGeom prst="rect">
            <a:avLst/>
          </a:prstGeom>
          <a:solidFill>
            <a:schemeClr val="bg1"/>
          </a:solidFill>
          <a:ln>
            <a:solidFill>
              <a:srgbClr val="4472C4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>
              <a:spcBef>
                <a:spcPct val="0"/>
              </a:spcBef>
              <a:spcAft>
                <a:spcPct val="0"/>
              </a:spcAft>
            </a:pPr>
            <a:r>
              <a:rPr lang="pt-BR" sz="1400" b="0" i="0" strike="noStrike" cap="none" spc="0" baseline="0" dirty="0">
                <a:solidFill>
                  <a:srgbClr val="000000"/>
                </a:solidFill>
                <a:effectLst/>
                <a:latin typeface="Segoe UI"/>
                <a:ea typeface="Segoe UI"/>
                <a:cs typeface="Segoe UI"/>
              </a:rPr>
              <a:t>"alto"=6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5BA50DC-2731-E631-89E3-7EA7CB4D53A5}"/>
              </a:ext>
            </a:extLst>
          </p:cNvPr>
          <p:cNvSpPr/>
          <p:nvPr/>
        </p:nvSpPr>
        <p:spPr bwMode="auto">
          <a:xfrm>
            <a:off x="3634243" y="4109256"/>
            <a:ext cx="1119176" cy="511995"/>
          </a:xfrm>
          <a:prstGeom prst="rect">
            <a:avLst/>
          </a:prstGeom>
          <a:solidFill>
            <a:schemeClr val="bg1"/>
          </a:solidFill>
          <a:ln>
            <a:solidFill>
              <a:srgbClr val="4472C4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>
              <a:spcBef>
                <a:spcPct val="0"/>
              </a:spcBef>
              <a:spcAft>
                <a:spcPct val="0"/>
              </a:spcAft>
            </a:pPr>
            <a:r>
              <a:rPr lang="pt-BR" sz="1400" b="0" i="0" strike="noStrike" cap="none" spc="0" baseline="0" dirty="0">
                <a:solidFill>
                  <a:srgbClr val="000000"/>
                </a:solidFill>
                <a:effectLst/>
                <a:latin typeface="Segoe UI"/>
                <a:ea typeface="Segoe UI"/>
                <a:cs typeface="Segoe UI"/>
              </a:rPr>
              <a:t>"para"=7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CBBF4D6-6A73-2E96-7BB0-7B0103D0BC70}"/>
              </a:ext>
            </a:extLst>
          </p:cNvPr>
          <p:cNvSpPr/>
          <p:nvPr/>
        </p:nvSpPr>
        <p:spPr bwMode="auto">
          <a:xfrm>
            <a:off x="4854316" y="4109257"/>
            <a:ext cx="1220681" cy="511995"/>
          </a:xfrm>
          <a:prstGeom prst="rect">
            <a:avLst/>
          </a:prstGeom>
          <a:solidFill>
            <a:schemeClr val="bg1"/>
          </a:solidFill>
          <a:ln>
            <a:solidFill>
              <a:srgbClr val="4472C4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>
              <a:spcBef>
                <a:spcPct val="0"/>
              </a:spcBef>
              <a:spcAft>
                <a:spcPct val="0"/>
              </a:spcAft>
            </a:pPr>
            <a:r>
              <a:rPr lang="pt-BR" sz="1400" b="0" i="0" strike="noStrike" cap="none" spc="0" baseline="0" dirty="0">
                <a:solidFill>
                  <a:srgbClr val="000000"/>
                </a:solidFill>
                <a:effectLst/>
                <a:latin typeface="Segoe UI"/>
                <a:ea typeface="Segoe UI"/>
                <a:cs typeface="Segoe UI"/>
              </a:rPr>
              <a:t>"gato"=8</a:t>
            </a:r>
          </a:p>
        </p:txBody>
      </p:sp>
    </p:spTree>
    <p:extLst>
      <p:ext uri="{BB962C8B-B14F-4D97-AF65-F5344CB8AC3E}">
        <p14:creationId xmlns:p14="http://schemas.microsoft.com/office/powerpoint/2010/main" val="17549465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Grandes modelos de linguagem – tokenização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18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5" name="Google Shape;203;g109ffa863cd_0_328">
            <a:extLst>
              <a:ext uri="{FF2B5EF4-FFF2-40B4-BE49-F238E27FC236}">
                <a16:creationId xmlns:a16="http://schemas.microsoft.com/office/drawing/2014/main" id="{2CDE2922-32E6-27E2-7BE9-42E35517CDEA}"/>
              </a:ext>
            </a:extLst>
          </p:cNvPr>
          <p:cNvSpPr txBox="1"/>
          <p:nvPr/>
        </p:nvSpPr>
        <p:spPr>
          <a:xfrm>
            <a:off x="565524" y="2632418"/>
            <a:ext cx="7075139" cy="103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 frase agora é representada com os tokens: </a:t>
            </a:r>
          </a:p>
          <a:p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pt-BR" sz="2400" b="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[1 2 3 4 5 6 7 3 8]</a:t>
            </a: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Observe que “um" é tokenizado como 3 apenas uma vez.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 mesma forma, a frase “Eu ouvi um gato" poderia ser representada com as fichas </a:t>
            </a:r>
            <a:r>
              <a:rPr lang="pt-BR" sz="2400" b="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[1 2 3 8]</a:t>
            </a: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416717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Modelos de linguagem grandes – inserções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19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5" name="Google Shape;203;g109ffa863cd_0_328">
            <a:extLst>
              <a:ext uri="{FF2B5EF4-FFF2-40B4-BE49-F238E27FC236}">
                <a16:creationId xmlns:a16="http://schemas.microsoft.com/office/drawing/2014/main" id="{2CDE2922-32E6-27E2-7BE9-42E35517CDEA}"/>
              </a:ext>
            </a:extLst>
          </p:cNvPr>
          <p:cNvSpPr txBox="1"/>
          <p:nvPr/>
        </p:nvSpPr>
        <p:spPr>
          <a:xfrm>
            <a:off x="436888" y="2313511"/>
            <a:ext cx="7583485" cy="103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Etapa dois: </a:t>
            </a:r>
            <a:r>
              <a:rPr lang="pt-BR" sz="2400" b="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inserções</a:t>
            </a:r>
          </a:p>
          <a:p>
            <a:endParaRPr lang="pt-BR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As relações entre tokens são capturadas como vetores, conhecidos como inserções.</a:t>
            </a:r>
          </a:p>
        </p:txBody>
      </p:sp>
    </p:spTree>
    <p:extLst>
      <p:ext uri="{BB962C8B-B14F-4D97-AF65-F5344CB8AC3E}">
        <p14:creationId xmlns:p14="http://schemas.microsoft.com/office/powerpoint/2010/main" val="10440629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3550" y="1656896"/>
            <a:ext cx="6871225" cy="103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Conceitos básicos de IA gerativa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Conceitos básicos do Serviço OpenAI do Azure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Explore a IA Gerativa Responsável</a:t>
            </a:r>
            <a:endParaRPr sz="2400" b="1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Agenda</a:t>
            </a:r>
            <a:endParaRPr lang="en-US" sz="40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Modelos de linguagem grandes – inserções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20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9ECBEE2-5B35-77D4-CBEB-2CBCEB527198}"/>
              </a:ext>
            </a:extLst>
          </p:cNvPr>
          <p:cNvSpPr txBox="1"/>
          <p:nvPr/>
        </p:nvSpPr>
        <p:spPr>
          <a:xfrm>
            <a:off x="6440786" y="3925865"/>
            <a:ext cx="9236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/>
              <a:t>Fonte: Microsoft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F700455-D37C-870E-2B07-8C06D893AC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777" y="1809925"/>
            <a:ext cx="7031674" cy="2171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5941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Modelos de linguagem </a:t>
            </a:r>
          </a:p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grandes – atenção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21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2" name="Google Shape;203;g109ffa863cd_0_328">
            <a:extLst>
              <a:ext uri="{FF2B5EF4-FFF2-40B4-BE49-F238E27FC236}">
                <a16:creationId xmlns:a16="http://schemas.microsoft.com/office/drawing/2014/main" id="{9DD8621E-532C-EF9B-A837-1FCB67BBA140}"/>
              </a:ext>
            </a:extLst>
          </p:cNvPr>
          <p:cNvSpPr txBox="1"/>
          <p:nvPr/>
        </p:nvSpPr>
        <p:spPr>
          <a:xfrm>
            <a:off x="399207" y="2375038"/>
            <a:ext cx="6880823" cy="103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R="0" lvl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Terceiro passo: </a:t>
            </a:r>
            <a:r>
              <a:rPr lang="pt-BR" sz="24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atenção</a:t>
            </a:r>
          </a:p>
          <a:p>
            <a:pPr marL="457200" marR="0" lvl="0" indent="-4572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Capture a força das relações entre tokens usando a técnica de atenção.</a:t>
            </a:r>
            <a:endParaRPr sz="24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403527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Modelos de linguagem </a:t>
            </a:r>
          </a:p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grandes – atenção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22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2" name="Google Shape;203;g109ffa863cd_0_328">
            <a:extLst>
              <a:ext uri="{FF2B5EF4-FFF2-40B4-BE49-F238E27FC236}">
                <a16:creationId xmlns:a16="http://schemas.microsoft.com/office/drawing/2014/main" id="{9DD8621E-532C-EF9B-A837-1FCB67BBA140}"/>
              </a:ext>
            </a:extLst>
          </p:cNvPr>
          <p:cNvSpPr txBox="1"/>
          <p:nvPr/>
        </p:nvSpPr>
        <p:spPr>
          <a:xfrm>
            <a:off x="392173" y="2445376"/>
            <a:ext cx="6880823" cy="103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R="0" lvl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Exemplo: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Meta: prever o token após "</a:t>
            </a:r>
            <a:r>
              <a:rPr lang="pt-BR" sz="24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cachorro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".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Represente "</a:t>
            </a:r>
            <a:r>
              <a:rPr lang="pt-BR" sz="24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Ouvi um cachorro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" como vetores.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Atribua mais peso a "</a:t>
            </a:r>
            <a:r>
              <a:rPr lang="pt-BR" sz="24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ouvi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" e "</a:t>
            </a:r>
            <a:r>
              <a:rPr lang="pt-BR" sz="24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cachorro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".</a:t>
            </a:r>
          </a:p>
        </p:txBody>
      </p:sp>
    </p:spTree>
    <p:extLst>
      <p:ext uri="{BB962C8B-B14F-4D97-AF65-F5344CB8AC3E}">
        <p14:creationId xmlns:p14="http://schemas.microsoft.com/office/powerpoint/2010/main" val="1060221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Modelos de linguagem </a:t>
            </a:r>
          </a:p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grandes – atenção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23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2" name="Google Shape;203;g109ffa863cd_0_328">
            <a:extLst>
              <a:ext uri="{FF2B5EF4-FFF2-40B4-BE49-F238E27FC236}">
                <a16:creationId xmlns:a16="http://schemas.microsoft.com/office/drawing/2014/main" id="{9DD8621E-532C-EF9B-A837-1FCB67BBA140}"/>
              </a:ext>
            </a:extLst>
          </p:cNvPr>
          <p:cNvSpPr txBox="1"/>
          <p:nvPr/>
        </p:nvSpPr>
        <p:spPr>
          <a:xfrm>
            <a:off x="399207" y="2375038"/>
            <a:ext cx="6880823" cy="103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Vários tokens possíveis podem vir depois de cachorro.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 token mais provável é adicionado à sequência, nesse caso , "</a:t>
            </a:r>
            <a:r>
              <a:rPr lang="pt-BR" sz="24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latir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".</a:t>
            </a:r>
            <a:endParaRPr sz="24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746342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1908CE47-CDFC-7C5D-8B46-6252F524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759"/>
          <a:stretch/>
        </p:blipFill>
        <p:spPr bwMode="auto">
          <a:xfrm>
            <a:off x="677929" y="1606885"/>
            <a:ext cx="5180547" cy="3417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Modelos de linguagem </a:t>
            </a:r>
          </a:p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grandes – atenção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24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C730CDE-E2D7-2CFA-6930-12268E9A1852}"/>
              </a:ext>
            </a:extLst>
          </p:cNvPr>
          <p:cNvSpPr txBox="1"/>
          <p:nvPr/>
        </p:nvSpPr>
        <p:spPr>
          <a:xfrm>
            <a:off x="677929" y="4642129"/>
            <a:ext cx="9236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/>
              <a:t>Fonte: Microsoft</a:t>
            </a:r>
          </a:p>
        </p:txBody>
      </p:sp>
    </p:spTree>
    <p:extLst>
      <p:ext uri="{BB962C8B-B14F-4D97-AF65-F5344CB8AC3E}">
        <p14:creationId xmlns:p14="http://schemas.microsoft.com/office/powerpoint/2010/main" val="1006124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39884" y="849149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Copilotos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25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2" name="Google Shape;203;g109ffa863cd_0_328">
            <a:extLst>
              <a:ext uri="{FF2B5EF4-FFF2-40B4-BE49-F238E27FC236}">
                <a16:creationId xmlns:a16="http://schemas.microsoft.com/office/drawing/2014/main" id="{F77F0F9A-AEAE-E211-7319-C5C250D6434C}"/>
              </a:ext>
            </a:extLst>
          </p:cNvPr>
          <p:cNvSpPr txBox="1"/>
          <p:nvPr/>
        </p:nvSpPr>
        <p:spPr>
          <a:xfrm>
            <a:off x="406242" y="2140807"/>
            <a:ext cx="6880823" cy="103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-4572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Os copilotos são frequentemente integrados a outros aplicativos e fornecem uma maneira para os usuários obterem ajuda com tarefas comuns a partir de um modelo generativo de IA.</a:t>
            </a:r>
            <a:endParaRPr sz="24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973842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39884" y="849149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Copilotos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26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2" name="Google Shape;203;g109ffa863cd_0_328">
            <a:extLst>
              <a:ext uri="{FF2B5EF4-FFF2-40B4-BE49-F238E27FC236}">
                <a16:creationId xmlns:a16="http://schemas.microsoft.com/office/drawing/2014/main" id="{F77F0F9A-AEAE-E211-7319-C5C250D6434C}"/>
              </a:ext>
            </a:extLst>
          </p:cNvPr>
          <p:cNvSpPr txBox="1"/>
          <p:nvPr/>
        </p:nvSpPr>
        <p:spPr>
          <a:xfrm>
            <a:off x="406242" y="2140807"/>
            <a:ext cx="6880823" cy="103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-4572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Os desenvolvedores podem criar copilotos que enviam prompts para grandes modelos de linguagem e geram conteúdo para uso em aplicativos.</a:t>
            </a:r>
            <a:endParaRPr sz="24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013949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39884" y="849149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Copilotos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27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2" name="Google Shape;203;g109ffa863cd_0_328">
            <a:extLst>
              <a:ext uri="{FF2B5EF4-FFF2-40B4-BE49-F238E27FC236}">
                <a16:creationId xmlns:a16="http://schemas.microsoft.com/office/drawing/2014/main" id="{F77F0F9A-AEAE-E211-7319-C5C250D6434C}"/>
              </a:ext>
            </a:extLst>
          </p:cNvPr>
          <p:cNvSpPr txBox="1"/>
          <p:nvPr/>
        </p:nvSpPr>
        <p:spPr>
          <a:xfrm>
            <a:off x="406242" y="2140807"/>
            <a:ext cx="6880823" cy="103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-4572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Os usuários empresariais podem usar copilotos para aumentar sua produtividade e criatividade com conteúdo gerado por IA.</a:t>
            </a:r>
            <a:endParaRPr sz="24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999119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410450" y="590192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Copilots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28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2EA32F1-F4D4-49BF-2A0D-A21A7470176E}"/>
              </a:ext>
            </a:extLst>
          </p:cNvPr>
          <p:cNvSpPr txBox="1"/>
          <p:nvPr/>
        </p:nvSpPr>
        <p:spPr>
          <a:xfrm>
            <a:off x="1463348" y="4731207"/>
            <a:ext cx="9236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/>
              <a:t>Fonte: Microsoft</a:t>
            </a:r>
          </a:p>
        </p:txBody>
      </p:sp>
      <p:pic>
        <p:nvPicPr>
          <p:cNvPr id="5" name="图片 16" descr="Screenshot of Microsoft 365 copilot.">
            <a:extLst>
              <a:ext uri="{FF2B5EF4-FFF2-40B4-BE49-F238E27FC236}">
                <a16:creationId xmlns:a16="http://schemas.microsoft.com/office/drawing/2014/main" id="{E2F5ADD7-6E74-1940-D6D6-5D9D6BD2E0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3348" y="1434692"/>
            <a:ext cx="5549635" cy="3106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7266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410450" y="56243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O que são copilotos?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29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1AF09F6-755D-8D97-BEF9-5DC54BB74237}"/>
              </a:ext>
            </a:extLst>
          </p:cNvPr>
          <p:cNvSpPr txBox="1"/>
          <p:nvPr/>
        </p:nvSpPr>
        <p:spPr>
          <a:xfrm>
            <a:off x="677929" y="4642129"/>
            <a:ext cx="9236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/>
              <a:t>Fonte: Microsoft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3F64EE-B793-FC49-D20D-065D5F3A217F}"/>
              </a:ext>
            </a:extLst>
          </p:cNvPr>
          <p:cNvSpPr txBox="1"/>
          <p:nvPr/>
        </p:nvSpPr>
        <p:spPr>
          <a:xfrm>
            <a:off x="495691" y="1406930"/>
            <a:ext cx="816786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Outros</a:t>
            </a:r>
            <a:r>
              <a:rPr lang="pt-BR" sz="1400" b="0" i="0" strike="noStrike" cap="none" spc="0" baseline="0" dirty="0">
                <a:solidFill>
                  <a:srgbClr val="D59DD7"/>
                </a:solidFill>
                <a:effectLst/>
                <a:latin typeface="Segoe UI Semibold"/>
                <a:ea typeface="Segoe UI Semibold"/>
                <a:cs typeface="Segoe UI Semibold"/>
              </a:rPr>
              <a:t> 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exemplos de copilotos – Navegador Microsoft Edge</a:t>
            </a:r>
            <a:endParaRPr lang="en-US" altLang="zh-CN" sz="2400" dirty="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pic>
        <p:nvPicPr>
          <p:cNvPr id="8" name="图片 14">
            <a:extLst>
              <a:ext uri="{FF2B5EF4-FFF2-40B4-BE49-F238E27FC236}">
                <a16:creationId xmlns:a16="http://schemas.microsoft.com/office/drawing/2014/main" id="{35CBC78A-AA6D-09CF-29F8-1A62ADE0E7A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440984" y="1868595"/>
            <a:ext cx="3791251" cy="3014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9321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2085417"/>
            <a:ext cx="7790684" cy="103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Descreva a IA generativa.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Descreva os recursos de grandes modelos de linguagem.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Entenda como usar o Azure OpenAI para criar soluções generativas de IA.</a:t>
            </a:r>
            <a:endParaRPr sz="24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Objetivos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Aprendizado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3248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410450" y="56243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O que são copilotos?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30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1AF09F6-755D-8D97-BEF9-5DC54BB74237}"/>
              </a:ext>
            </a:extLst>
          </p:cNvPr>
          <p:cNvSpPr txBox="1"/>
          <p:nvPr/>
        </p:nvSpPr>
        <p:spPr>
          <a:xfrm>
            <a:off x="677929" y="4642129"/>
            <a:ext cx="9236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/>
              <a:t>Fonte: Microsoft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3F64EE-B793-FC49-D20D-065D5F3A217F}"/>
              </a:ext>
            </a:extLst>
          </p:cNvPr>
          <p:cNvSpPr txBox="1"/>
          <p:nvPr/>
        </p:nvSpPr>
        <p:spPr>
          <a:xfrm>
            <a:off x="495691" y="1406930"/>
            <a:ext cx="816786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Outros</a:t>
            </a:r>
            <a:r>
              <a:rPr lang="pt-BR" sz="1400" b="0" i="0" strike="noStrike" cap="none" spc="0" baseline="0" dirty="0">
                <a:solidFill>
                  <a:srgbClr val="D59DD7"/>
                </a:solidFill>
                <a:effectLst/>
                <a:latin typeface="Segoe UI Semibold"/>
                <a:ea typeface="Segoe UI Semibold"/>
                <a:cs typeface="Segoe UI Semibold"/>
              </a:rPr>
              <a:t> 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exemplos de copilotos – Microsoft Bing</a:t>
            </a:r>
            <a:endParaRPr lang="en-US" altLang="zh-CN" sz="2400" dirty="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pic>
        <p:nvPicPr>
          <p:cNvPr id="4" name="图片 12">
            <a:extLst>
              <a:ext uri="{FF2B5EF4-FFF2-40B4-BE49-F238E27FC236}">
                <a16:creationId xmlns:a16="http://schemas.microsoft.com/office/drawing/2014/main" id="{8DB281B9-0C10-A4B5-ED02-9814945239D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495227" y="1868595"/>
            <a:ext cx="3799975" cy="3020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8221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410450" y="56243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O que são copilotos?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31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1AF09F6-755D-8D97-BEF9-5DC54BB74237}"/>
              </a:ext>
            </a:extLst>
          </p:cNvPr>
          <p:cNvSpPr txBox="1"/>
          <p:nvPr/>
        </p:nvSpPr>
        <p:spPr>
          <a:xfrm>
            <a:off x="677929" y="4642129"/>
            <a:ext cx="9236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/>
              <a:t>Fonte: Microsoft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3F64EE-B793-FC49-D20D-065D5F3A217F}"/>
              </a:ext>
            </a:extLst>
          </p:cNvPr>
          <p:cNvSpPr txBox="1"/>
          <p:nvPr/>
        </p:nvSpPr>
        <p:spPr>
          <a:xfrm>
            <a:off x="495691" y="1406930"/>
            <a:ext cx="816786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Outros</a:t>
            </a:r>
            <a:r>
              <a:rPr lang="pt-BR" sz="1400" b="0" i="0" strike="noStrike" cap="none" spc="0" baseline="0" dirty="0">
                <a:solidFill>
                  <a:srgbClr val="D59DD7"/>
                </a:solidFill>
                <a:effectLst/>
                <a:latin typeface="Segoe UI Semibold"/>
                <a:ea typeface="Segoe UI Semibold"/>
                <a:cs typeface="Segoe UI Semibold"/>
              </a:rPr>
              <a:t> 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exemplos de copilotos – GitHub Copilot</a:t>
            </a:r>
            <a:endParaRPr lang="en-US" altLang="zh-CN" sz="2400" dirty="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pic>
        <p:nvPicPr>
          <p:cNvPr id="4" name="图片 5">
            <a:extLst>
              <a:ext uri="{FF2B5EF4-FFF2-40B4-BE49-F238E27FC236}">
                <a16:creationId xmlns:a16="http://schemas.microsoft.com/office/drawing/2014/main" id="{5C8B4EA6-7CCB-2566-184E-C7B811ED72B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725130" y="1915629"/>
            <a:ext cx="5225860" cy="2724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9885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371072" y="1027380"/>
            <a:ext cx="8185712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Aprimorar as respostas de IA generativa com a engenharia de prompts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32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2" name="Google Shape;203;g109ffa863cd_0_328">
            <a:extLst>
              <a:ext uri="{FF2B5EF4-FFF2-40B4-BE49-F238E27FC236}">
                <a16:creationId xmlns:a16="http://schemas.microsoft.com/office/drawing/2014/main" id="{F77F0F9A-AEAE-E211-7319-C5C250D6434C}"/>
              </a:ext>
            </a:extLst>
          </p:cNvPr>
          <p:cNvSpPr txBox="1"/>
          <p:nvPr/>
        </p:nvSpPr>
        <p:spPr>
          <a:xfrm>
            <a:off x="371072" y="2705629"/>
            <a:ext cx="7641552" cy="103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R="0" lvl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 termo engenharia de prompt descreve o processo de aprimoramento de prompts.</a:t>
            </a:r>
            <a:endParaRPr sz="24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428140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371072" y="1027380"/>
            <a:ext cx="8185712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Aprimorar as respostas de IA generativa com a engenharia de prompts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33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2" name="Google Shape;203;g109ffa863cd_0_328">
            <a:extLst>
              <a:ext uri="{FF2B5EF4-FFF2-40B4-BE49-F238E27FC236}">
                <a16:creationId xmlns:a16="http://schemas.microsoft.com/office/drawing/2014/main" id="{F77F0F9A-AEAE-E211-7319-C5C250D6434C}"/>
              </a:ext>
            </a:extLst>
          </p:cNvPr>
          <p:cNvSpPr txBox="1"/>
          <p:nvPr/>
        </p:nvSpPr>
        <p:spPr>
          <a:xfrm>
            <a:off x="471811" y="3086087"/>
            <a:ext cx="6804643" cy="103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R="0" lvl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Os desenvolvedores que projetam aplicativos e consumidores que usam aplicativos podem aprimorar a qualidade das respostas da IA gerativa usando linguagem direta, mensagens do sistema, exemplos e/ou dados de fundamentação.</a:t>
            </a:r>
          </a:p>
        </p:txBody>
      </p:sp>
    </p:spTree>
    <p:extLst>
      <p:ext uri="{BB962C8B-B14F-4D97-AF65-F5344CB8AC3E}">
        <p14:creationId xmlns:p14="http://schemas.microsoft.com/office/powerpoint/2010/main" val="15405983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39884" y="849149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Aprimorar as respostas de IA generativa com a engenharia de prompts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34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095B6D5-C8B6-9E5E-FB73-CC9174073E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7299224"/>
              </p:ext>
            </p:extLst>
          </p:nvPr>
        </p:nvGraphicFramePr>
        <p:xfrm>
          <a:off x="539883" y="2313034"/>
          <a:ext cx="6814064" cy="201599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361594">
                  <a:extLst>
                    <a:ext uri="{9D8B030D-6E8A-4147-A177-3AD203B41FA5}">
                      <a16:colId xmlns:a16="http://schemas.microsoft.com/office/drawing/2014/main" val="2295028415"/>
                    </a:ext>
                  </a:extLst>
                </a:gridCol>
                <a:gridCol w="2585728">
                  <a:extLst>
                    <a:ext uri="{9D8B030D-6E8A-4147-A177-3AD203B41FA5}">
                      <a16:colId xmlns:a16="http://schemas.microsoft.com/office/drawing/2014/main" val="1014980355"/>
                    </a:ext>
                  </a:extLst>
                </a:gridCol>
                <a:gridCol w="2866742">
                  <a:extLst>
                    <a:ext uri="{9D8B030D-6E8A-4147-A177-3AD203B41FA5}">
                      <a16:colId xmlns:a16="http://schemas.microsoft.com/office/drawing/2014/main" val="4278978297"/>
                    </a:ext>
                  </a:extLst>
                </a:gridCol>
              </a:tblGrid>
              <a:tr h="305447">
                <a:tc>
                  <a:txBody>
                    <a:bodyPr/>
                    <a:lstStyle/>
                    <a:p>
                      <a:pPr algn="l"/>
                      <a:endParaRPr lang="pt-BR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Descrição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Exemplo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23268344"/>
                  </a:ext>
                </a:extLst>
              </a:tr>
              <a:tr h="1268873">
                <a:tc>
                  <a:txBody>
                    <a:bodyPr/>
                    <a:lstStyle/>
                    <a:p>
                      <a:pPr marR="0" lvl="0" algn="ctr" rtl="0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pt-BR" sz="1800" b="1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Linguagem direta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lvl="0" algn="l" rtl="0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pt-BR" sz="1800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Você pode obter conclusões mais úteis sendo explícito sobre o tipo de resposta que deseja.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lvl="0" algn="l" rtl="0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pt-BR" sz="1800" i="1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“</a:t>
                      </a:r>
                      <a:r>
                        <a:rPr lang="pt-BR" sz="1800" b="1" i="1" dirty="0">
                          <a:solidFill>
                            <a:srgbClr val="FF0000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Crie uma lista </a:t>
                      </a:r>
                      <a:r>
                        <a:rPr lang="pt-BR" sz="1800" i="1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de 10 coisas para fazer em Edimburgo durante o mês de agosto”.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9337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427258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39884" y="849149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Aprimorar as respostas de IA generativa com a engenharia de prompts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35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095B6D5-C8B6-9E5E-FB73-CC9174073E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6657404"/>
              </p:ext>
            </p:extLst>
          </p:nvPr>
        </p:nvGraphicFramePr>
        <p:xfrm>
          <a:off x="436097" y="2313034"/>
          <a:ext cx="6886852" cy="1634633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437112">
                  <a:extLst>
                    <a:ext uri="{9D8B030D-6E8A-4147-A177-3AD203B41FA5}">
                      <a16:colId xmlns:a16="http://schemas.microsoft.com/office/drawing/2014/main" val="2295028415"/>
                    </a:ext>
                  </a:extLst>
                </a:gridCol>
                <a:gridCol w="2552376">
                  <a:extLst>
                    <a:ext uri="{9D8B030D-6E8A-4147-A177-3AD203B41FA5}">
                      <a16:colId xmlns:a16="http://schemas.microsoft.com/office/drawing/2014/main" val="1014980355"/>
                    </a:ext>
                  </a:extLst>
                </a:gridCol>
                <a:gridCol w="2897364">
                  <a:extLst>
                    <a:ext uri="{9D8B030D-6E8A-4147-A177-3AD203B41FA5}">
                      <a16:colId xmlns:a16="http://schemas.microsoft.com/office/drawing/2014/main" val="4278978297"/>
                    </a:ext>
                  </a:extLst>
                </a:gridCol>
              </a:tblGrid>
              <a:tr h="305447">
                <a:tc>
                  <a:txBody>
                    <a:bodyPr/>
                    <a:lstStyle/>
                    <a:p>
                      <a:pPr algn="l"/>
                      <a:endParaRPr lang="pt-BR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Descrição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Exemplo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23268344"/>
                  </a:ext>
                </a:extLst>
              </a:tr>
              <a:tr h="1268873">
                <a:tc>
                  <a:txBody>
                    <a:bodyPr/>
                    <a:lstStyle/>
                    <a:p>
                      <a:pPr marR="0" lvl="0" algn="ctr" rtl="0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pt-BR" sz="1800" b="1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Mensagens do sistema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lvl="0" algn="l" rtl="0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pt-BR" sz="1800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Descreva como o chat deve funcionar.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lvl="0" algn="l" rtl="0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pt-BR" sz="1800" i="1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"Você é um assistente </a:t>
                      </a:r>
                      <a:r>
                        <a:rPr lang="pt-BR" sz="1800" b="1" i="1" dirty="0">
                          <a:solidFill>
                            <a:srgbClr val="FF0000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útil</a:t>
                      </a:r>
                      <a:r>
                        <a:rPr lang="pt-BR" sz="1800" i="1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 que </a:t>
                      </a:r>
                      <a:r>
                        <a:rPr lang="pt-BR" sz="1800" b="1" i="1" dirty="0">
                          <a:solidFill>
                            <a:srgbClr val="FF0000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responde de maneira alegre e </a:t>
                      </a:r>
                      <a:r>
                        <a:rPr lang="pt-BR" sz="1800" i="1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amigável".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9337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433642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39884" y="849149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Aprimorar as respostas de IA generativa com a engenharia de prompts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36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095B6D5-C8B6-9E5E-FB73-CC9174073E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8706794"/>
              </p:ext>
            </p:extLst>
          </p:nvPr>
        </p:nvGraphicFramePr>
        <p:xfrm>
          <a:off x="539884" y="2313034"/>
          <a:ext cx="6891553" cy="264693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110685">
                  <a:extLst>
                    <a:ext uri="{9D8B030D-6E8A-4147-A177-3AD203B41FA5}">
                      <a16:colId xmlns:a16="http://schemas.microsoft.com/office/drawing/2014/main" val="2295028415"/>
                    </a:ext>
                  </a:extLst>
                </a:gridCol>
                <a:gridCol w="4277533">
                  <a:extLst>
                    <a:ext uri="{9D8B030D-6E8A-4147-A177-3AD203B41FA5}">
                      <a16:colId xmlns:a16="http://schemas.microsoft.com/office/drawing/2014/main" val="1014980355"/>
                    </a:ext>
                  </a:extLst>
                </a:gridCol>
                <a:gridCol w="1503335">
                  <a:extLst>
                    <a:ext uri="{9D8B030D-6E8A-4147-A177-3AD203B41FA5}">
                      <a16:colId xmlns:a16="http://schemas.microsoft.com/office/drawing/2014/main" val="4278978297"/>
                    </a:ext>
                  </a:extLst>
                </a:gridCol>
              </a:tblGrid>
              <a:tr h="305447">
                <a:tc>
                  <a:txBody>
                    <a:bodyPr/>
                    <a:lstStyle/>
                    <a:p>
                      <a:pPr algn="l"/>
                      <a:endParaRPr lang="pt-BR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Descrição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Exemplo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23268344"/>
                  </a:ext>
                </a:extLst>
              </a:tr>
              <a:tr h="1268873">
                <a:tc>
                  <a:txBody>
                    <a:bodyPr/>
                    <a:lstStyle/>
                    <a:p>
                      <a:pPr marR="0" lvl="0" algn="ctr" rtl="0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pt-BR" sz="1800" b="1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Fornecer exemplos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lvl="0" algn="l" rtl="0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pt-BR" sz="1800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As LLMs geralmente dão suporte ao aprendizado zero-shot no qual as respostas podem ser geradas sem exemplos anteriores.No entanto, você também pode fornecer algumas respostas de exemplo, conhecidas como aprendizado de poucas capturas.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lvl="0" algn="l" rtl="0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pt-BR" sz="1800" i="1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“Visite o castelo pela manhã, antes que as multidões cheguem”.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9337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7510990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39884" y="849149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Aprimorar as respostas de IA generativa com a engenharia de prompts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37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095B6D5-C8B6-9E5E-FB73-CC9174073E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553773"/>
              </p:ext>
            </p:extLst>
          </p:nvPr>
        </p:nvGraphicFramePr>
        <p:xfrm>
          <a:off x="539884" y="2313034"/>
          <a:ext cx="6783065" cy="170053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543166">
                  <a:extLst>
                    <a:ext uri="{9D8B030D-6E8A-4147-A177-3AD203B41FA5}">
                      <a16:colId xmlns:a16="http://schemas.microsoft.com/office/drawing/2014/main" val="2295028415"/>
                    </a:ext>
                  </a:extLst>
                </a:gridCol>
                <a:gridCol w="2386199">
                  <a:extLst>
                    <a:ext uri="{9D8B030D-6E8A-4147-A177-3AD203B41FA5}">
                      <a16:colId xmlns:a16="http://schemas.microsoft.com/office/drawing/2014/main" val="1014980355"/>
                    </a:ext>
                  </a:extLst>
                </a:gridCol>
                <a:gridCol w="2853700">
                  <a:extLst>
                    <a:ext uri="{9D8B030D-6E8A-4147-A177-3AD203B41FA5}">
                      <a16:colId xmlns:a16="http://schemas.microsoft.com/office/drawing/2014/main" val="4278978297"/>
                    </a:ext>
                  </a:extLst>
                </a:gridCol>
              </a:tblGrid>
              <a:tr h="305447">
                <a:tc>
                  <a:txBody>
                    <a:bodyPr/>
                    <a:lstStyle/>
                    <a:p>
                      <a:pPr algn="l"/>
                      <a:endParaRPr lang="pt-BR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Descrição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Exemplo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23268344"/>
                  </a:ext>
                </a:extLst>
              </a:tr>
              <a:tr h="1268873">
                <a:tc>
                  <a:txBody>
                    <a:bodyPr/>
                    <a:lstStyle/>
                    <a:p>
                      <a:pPr marR="0" lvl="0" algn="ctr" rtl="0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pt-BR" sz="1800" b="1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Dados Básicos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lvl="0" algn="l" rtl="0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pt-BR" sz="1800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Os prompts podem incluir dados de fundamentação para fornecer contexto.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lvl="0" algn="l" rtl="0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pt-BR" sz="1800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Incluindo </a:t>
                      </a:r>
                      <a:r>
                        <a:rPr lang="pt-BR" sz="1800" b="1" dirty="0">
                          <a:solidFill>
                            <a:srgbClr val="FF0000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o texto de email</a:t>
                      </a:r>
                      <a:r>
                        <a:rPr lang="pt-BR" sz="1800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 com a mensagem “</a:t>
                      </a:r>
                      <a:r>
                        <a:rPr lang="pt-BR" sz="1800" i="1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Resumir meu email”.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9337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802455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2149500"/>
            <a:ext cx="799323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Conceitos básicos do </a:t>
            </a:r>
          </a:p>
          <a:p>
            <a:pPr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Serviço OpenAI do Azure</a:t>
            </a:r>
            <a:endParaRPr lang="en-US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38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38700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39884" y="849149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O que é o OpenAI do Azure?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39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2" name="Google Shape;203;g109ffa863cd_0_328">
            <a:extLst>
              <a:ext uri="{FF2B5EF4-FFF2-40B4-BE49-F238E27FC236}">
                <a16:creationId xmlns:a16="http://schemas.microsoft.com/office/drawing/2014/main" id="{75818F2F-4BBC-1721-88BD-15362CD5DD56}"/>
              </a:ext>
            </a:extLst>
          </p:cNvPr>
          <p:cNvSpPr txBox="1"/>
          <p:nvPr/>
        </p:nvSpPr>
        <p:spPr>
          <a:xfrm>
            <a:off x="483614" y="2311734"/>
            <a:ext cx="6880823" cy="103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-4572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 </a:t>
            </a:r>
            <a:r>
              <a:rPr lang="pt-BR" sz="24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Serviço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OpenAI do Azure 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é a solução de nuvem da Microsoft para implantar, personalizar e hospedar modelos de linguagem grandes.</a:t>
            </a:r>
          </a:p>
        </p:txBody>
      </p:sp>
    </p:spTree>
    <p:extLst>
      <p:ext uri="{BB962C8B-B14F-4D97-AF65-F5344CB8AC3E}">
        <p14:creationId xmlns:p14="http://schemas.microsoft.com/office/powerpoint/2010/main" val="20750825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2149500"/>
            <a:ext cx="799323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Conceitos básicos de IA Generativa</a:t>
            </a:r>
            <a:endParaRPr lang="en-US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39884" y="849149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O que é o OpenAI do Azure?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40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2" name="Google Shape;203;g109ffa863cd_0_328">
            <a:extLst>
              <a:ext uri="{FF2B5EF4-FFF2-40B4-BE49-F238E27FC236}">
                <a16:creationId xmlns:a16="http://schemas.microsoft.com/office/drawing/2014/main" id="{75818F2F-4BBC-1721-88BD-15362CD5DD56}"/>
              </a:ext>
            </a:extLst>
          </p:cNvPr>
          <p:cNvSpPr txBox="1"/>
          <p:nvPr/>
        </p:nvSpPr>
        <p:spPr>
          <a:xfrm>
            <a:off x="483614" y="2311734"/>
            <a:ext cx="6880823" cy="103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R="0" lvl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 serviço OpenAI do Azure consiste em: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Modelos de IA gerativa predefinidos.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Funcionalidades de personalização.</a:t>
            </a:r>
          </a:p>
        </p:txBody>
      </p:sp>
    </p:spTree>
    <p:extLst>
      <p:ext uri="{BB962C8B-B14F-4D97-AF65-F5344CB8AC3E}">
        <p14:creationId xmlns:p14="http://schemas.microsoft.com/office/powerpoint/2010/main" val="158773598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39884" y="849149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O que é o OpenAI do Azure?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41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2" name="Google Shape;203;g109ffa863cd_0_328">
            <a:extLst>
              <a:ext uri="{FF2B5EF4-FFF2-40B4-BE49-F238E27FC236}">
                <a16:creationId xmlns:a16="http://schemas.microsoft.com/office/drawing/2014/main" id="{75818F2F-4BBC-1721-88BD-15362CD5DD56}"/>
              </a:ext>
            </a:extLst>
          </p:cNvPr>
          <p:cNvSpPr txBox="1"/>
          <p:nvPr/>
        </p:nvSpPr>
        <p:spPr>
          <a:xfrm>
            <a:off x="342938" y="2571750"/>
            <a:ext cx="6880823" cy="103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-4572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Ferramentas integradas para detectar e mitigar casos de uso prejudiciais para que os usuários possam implementar a IA com responsabilidade.</a:t>
            </a:r>
          </a:p>
        </p:txBody>
      </p:sp>
    </p:spTree>
    <p:extLst>
      <p:ext uri="{BB962C8B-B14F-4D97-AF65-F5344CB8AC3E}">
        <p14:creationId xmlns:p14="http://schemas.microsoft.com/office/powerpoint/2010/main" val="188899797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39884" y="849149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O que é o OpenAI do Azure?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42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2" name="Google Shape;203;g109ffa863cd_0_328">
            <a:extLst>
              <a:ext uri="{FF2B5EF4-FFF2-40B4-BE49-F238E27FC236}">
                <a16:creationId xmlns:a16="http://schemas.microsoft.com/office/drawing/2014/main" id="{75818F2F-4BBC-1721-88BD-15362CD5DD56}"/>
              </a:ext>
            </a:extLst>
          </p:cNvPr>
          <p:cNvSpPr txBox="1"/>
          <p:nvPr/>
        </p:nvSpPr>
        <p:spPr>
          <a:xfrm>
            <a:off x="381684" y="2140807"/>
            <a:ext cx="6979296" cy="103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-4572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Segurança corporativa com RBAC (controle de acesso baseado em função) e redes privadas.</a:t>
            </a:r>
            <a:endParaRPr lang="pt-BR" sz="24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5066892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39884" y="849149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O que é o OpenAI do Azure?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43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2" name="Google Shape;203;g109ffa863cd_0_328">
            <a:extLst>
              <a:ext uri="{FF2B5EF4-FFF2-40B4-BE49-F238E27FC236}">
                <a16:creationId xmlns:a16="http://schemas.microsoft.com/office/drawing/2014/main" id="{75818F2F-4BBC-1721-88BD-15362CD5DD56}"/>
              </a:ext>
            </a:extLst>
          </p:cNvPr>
          <p:cNvSpPr txBox="1"/>
          <p:nvPr/>
        </p:nvSpPr>
        <p:spPr>
          <a:xfrm>
            <a:off x="428179" y="2571750"/>
            <a:ext cx="6979296" cy="103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R="0" lvl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Você pode usar vários métodos para desenvolver soluções do Azure OpenAI: 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Estúdio de IA do Azure, 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API REST, 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SDKs com suporte e CLI do Azure.</a:t>
            </a:r>
          </a:p>
        </p:txBody>
      </p:sp>
    </p:spTree>
    <p:extLst>
      <p:ext uri="{BB962C8B-B14F-4D97-AF65-F5344CB8AC3E}">
        <p14:creationId xmlns:p14="http://schemas.microsoft.com/office/powerpoint/2010/main" val="14332472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39884" y="849149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A quais modelos o OpenAI do Azure dá suporte?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44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095B6D5-C8B6-9E5E-FB73-CC9174073E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0280644"/>
              </p:ext>
            </p:extLst>
          </p:nvPr>
        </p:nvGraphicFramePr>
        <p:xfrm>
          <a:off x="539884" y="2313034"/>
          <a:ext cx="6071931" cy="197485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765098">
                  <a:extLst>
                    <a:ext uri="{9D8B030D-6E8A-4147-A177-3AD203B41FA5}">
                      <a16:colId xmlns:a16="http://schemas.microsoft.com/office/drawing/2014/main" val="1014980355"/>
                    </a:ext>
                  </a:extLst>
                </a:gridCol>
                <a:gridCol w="3306833">
                  <a:extLst>
                    <a:ext uri="{9D8B030D-6E8A-4147-A177-3AD203B41FA5}">
                      <a16:colId xmlns:a16="http://schemas.microsoft.com/office/drawing/2014/main" val="4278978297"/>
                    </a:ext>
                  </a:extLst>
                </a:gridCol>
              </a:tblGrid>
              <a:tr h="305447">
                <a:tc>
                  <a:txBody>
                    <a:bodyPr/>
                    <a:lstStyle/>
                    <a:p>
                      <a:pPr algn="l"/>
                      <a:r>
                        <a:rPr lang="pt-BR" dirty="0"/>
                        <a:t>O Azure OpenAI dá suporte a muitos LLMs: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Descrição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23268344"/>
                  </a:ext>
                </a:extLst>
              </a:tr>
              <a:tr h="1268873">
                <a:tc>
                  <a:txBody>
                    <a:bodyPr/>
                    <a:lstStyle/>
                    <a:p>
                      <a:pPr marR="0" lvl="0" algn="ctr" rtl="0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pt-BR" sz="1800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GPT-4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lvl="0" algn="l" rtl="0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pt-BR" sz="1800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Um conjunto de modelos que melhoram o GPT-3.5 e podem compreender e gerar linguagem e código naturais.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9337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3231639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39884" y="849149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A quais modelos o OpenAI do Azure dá suporte?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45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095B6D5-C8B6-9E5E-FB73-CC9174073E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2186770"/>
              </p:ext>
            </p:extLst>
          </p:nvPr>
        </p:nvGraphicFramePr>
        <p:xfrm>
          <a:off x="539884" y="2313034"/>
          <a:ext cx="6071931" cy="197485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765098">
                  <a:extLst>
                    <a:ext uri="{9D8B030D-6E8A-4147-A177-3AD203B41FA5}">
                      <a16:colId xmlns:a16="http://schemas.microsoft.com/office/drawing/2014/main" val="1014980355"/>
                    </a:ext>
                  </a:extLst>
                </a:gridCol>
                <a:gridCol w="3306833">
                  <a:extLst>
                    <a:ext uri="{9D8B030D-6E8A-4147-A177-3AD203B41FA5}">
                      <a16:colId xmlns:a16="http://schemas.microsoft.com/office/drawing/2014/main" val="4278978297"/>
                    </a:ext>
                  </a:extLst>
                </a:gridCol>
              </a:tblGrid>
              <a:tr h="305447">
                <a:tc>
                  <a:txBody>
                    <a:bodyPr/>
                    <a:lstStyle/>
                    <a:p>
                      <a:pPr algn="l"/>
                      <a:r>
                        <a:rPr lang="pt-BR" dirty="0"/>
                        <a:t>O Azure OpenAI dá suporte a muitos LLMs: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Descrição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23268344"/>
                  </a:ext>
                </a:extLst>
              </a:tr>
              <a:tr h="1268873">
                <a:tc>
                  <a:txBody>
                    <a:bodyPr/>
                    <a:lstStyle/>
                    <a:p>
                      <a:pPr marR="0" lvl="0" algn="ctr" rtl="0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pt-BR" sz="1800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GPT-3.5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lvl="0" algn="l" rtl="0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pt-BR" sz="1800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Um conjunto de modelos que melhoram o GPT-3 e podem compreender e gerar linguagem e código naturais.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9337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585877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39884" y="849149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A quais modelos o OpenAI do Azure dá suporte?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46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095B6D5-C8B6-9E5E-FB73-CC9174073E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6838804"/>
              </p:ext>
            </p:extLst>
          </p:nvPr>
        </p:nvGraphicFramePr>
        <p:xfrm>
          <a:off x="539884" y="2313034"/>
          <a:ext cx="6837309" cy="197485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113644">
                  <a:extLst>
                    <a:ext uri="{9D8B030D-6E8A-4147-A177-3AD203B41FA5}">
                      <a16:colId xmlns:a16="http://schemas.microsoft.com/office/drawing/2014/main" val="1014980355"/>
                    </a:ext>
                  </a:extLst>
                </a:gridCol>
                <a:gridCol w="3723665">
                  <a:extLst>
                    <a:ext uri="{9D8B030D-6E8A-4147-A177-3AD203B41FA5}">
                      <a16:colId xmlns:a16="http://schemas.microsoft.com/office/drawing/2014/main" val="4278978297"/>
                    </a:ext>
                  </a:extLst>
                </a:gridCol>
              </a:tblGrid>
              <a:tr h="305447">
                <a:tc>
                  <a:txBody>
                    <a:bodyPr/>
                    <a:lstStyle/>
                    <a:p>
                      <a:pPr algn="l"/>
                      <a:r>
                        <a:rPr lang="pt-BR" dirty="0"/>
                        <a:t>O Azure OpenAI dá suporte a muitos LLMs: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Descrição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23268344"/>
                  </a:ext>
                </a:extLst>
              </a:tr>
              <a:tr h="1268873">
                <a:tc>
                  <a:txBody>
                    <a:bodyPr/>
                    <a:lstStyle/>
                    <a:p>
                      <a:pPr marR="0" lvl="0" algn="ctr" rtl="0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pt-BR" sz="1800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Incorporações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lvl="0" algn="ctr" rtl="0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pt-BR" sz="1800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Um conjunto de modelos que podem converter texto em um formulário de vetor numérico para facilitar a similaridade de texto.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9337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2043628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39884" y="849149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A quais modelos o OpenAI do Azure dá suporte?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47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095B6D5-C8B6-9E5E-FB73-CC9174073E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6435830"/>
              </p:ext>
            </p:extLst>
          </p:nvPr>
        </p:nvGraphicFramePr>
        <p:xfrm>
          <a:off x="539884" y="2313034"/>
          <a:ext cx="6790814" cy="197485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092470">
                  <a:extLst>
                    <a:ext uri="{9D8B030D-6E8A-4147-A177-3AD203B41FA5}">
                      <a16:colId xmlns:a16="http://schemas.microsoft.com/office/drawing/2014/main" val="1014980355"/>
                    </a:ext>
                  </a:extLst>
                </a:gridCol>
                <a:gridCol w="3698344">
                  <a:extLst>
                    <a:ext uri="{9D8B030D-6E8A-4147-A177-3AD203B41FA5}">
                      <a16:colId xmlns:a16="http://schemas.microsoft.com/office/drawing/2014/main" val="4278978297"/>
                    </a:ext>
                  </a:extLst>
                </a:gridCol>
              </a:tblGrid>
              <a:tr h="305447">
                <a:tc>
                  <a:txBody>
                    <a:bodyPr/>
                    <a:lstStyle/>
                    <a:p>
                      <a:pPr algn="l"/>
                      <a:r>
                        <a:rPr lang="pt-BR" dirty="0"/>
                        <a:t>O Azure OpenAI dá suporte a muitos LLMs: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Descrição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23268344"/>
                  </a:ext>
                </a:extLst>
              </a:tr>
              <a:tr h="1268873">
                <a:tc>
                  <a:txBody>
                    <a:bodyPr/>
                    <a:lstStyle/>
                    <a:p>
                      <a:pPr marR="0" lvl="0" algn="ctr" rtl="0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pt-BR" sz="1800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DALL-E (visualização)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lvl="0" algn="ctr" rtl="0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pt-BR" sz="1800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Uma série de modelos em pré-visualização que podem gerar imagens originais a partir de linguagem natural.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9337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7770509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39884" y="849149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Como usar o OpenAI do Azure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48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2" name="Google Shape;203;g109ffa863cd_0_328">
            <a:extLst>
              <a:ext uri="{FF2B5EF4-FFF2-40B4-BE49-F238E27FC236}">
                <a16:creationId xmlns:a16="http://schemas.microsoft.com/office/drawing/2014/main" id="{75818F2F-4BBC-1721-88BD-15362CD5DD56}"/>
              </a:ext>
            </a:extLst>
          </p:cNvPr>
          <p:cNvSpPr txBox="1"/>
          <p:nvPr/>
        </p:nvSpPr>
        <p:spPr>
          <a:xfrm>
            <a:off x="364039" y="2571750"/>
            <a:ext cx="6261843" cy="103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R="0" lvl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Estúdio Azure OpenAI:</a:t>
            </a:r>
          </a:p>
          <a:p>
            <a:pPr marR="0" lvl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endParaRPr lang="pt-BR" sz="10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4572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Crie e implante modelos de IA para aplicativos de software</a:t>
            </a:r>
          </a:p>
          <a:p>
            <a:pPr marL="457200" marR="0" lvl="0" indent="-4572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Alimentado por modelos generativos de IA otimizados para diversas tarefas</a:t>
            </a:r>
          </a:p>
        </p:txBody>
      </p:sp>
    </p:spTree>
    <p:extLst>
      <p:ext uri="{BB962C8B-B14F-4D97-AF65-F5344CB8AC3E}">
        <p14:creationId xmlns:p14="http://schemas.microsoft.com/office/powerpoint/2010/main" val="230273756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477891" y="849149"/>
            <a:ext cx="8078893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Como usar o OpenAI do Azure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49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2" name="Google Shape;203;g109ffa863cd_0_328">
            <a:extLst>
              <a:ext uri="{FF2B5EF4-FFF2-40B4-BE49-F238E27FC236}">
                <a16:creationId xmlns:a16="http://schemas.microsoft.com/office/drawing/2014/main" id="{75818F2F-4BBC-1721-88BD-15362CD5DD56}"/>
              </a:ext>
            </a:extLst>
          </p:cNvPr>
          <p:cNvSpPr txBox="1"/>
          <p:nvPr/>
        </p:nvSpPr>
        <p:spPr>
          <a:xfrm>
            <a:off x="477891" y="2565480"/>
            <a:ext cx="6889882" cy="103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R="0" lvl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Estúdio Azure OpenAI:</a:t>
            </a:r>
          </a:p>
          <a:p>
            <a:pPr marR="0" lvl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endParaRPr lang="pt-BR" sz="10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4572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Criar e implantar modelos de IA para aplicativos de software</a:t>
            </a:r>
          </a:p>
          <a:p>
            <a:pPr marL="457200" marR="0" lvl="0" indent="-4572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Alimentado por modelos de IA gerativa otimizados para tarefas diversas</a:t>
            </a:r>
          </a:p>
        </p:txBody>
      </p:sp>
    </p:spTree>
    <p:extLst>
      <p:ext uri="{BB962C8B-B14F-4D97-AF65-F5344CB8AC3E}">
        <p14:creationId xmlns:p14="http://schemas.microsoft.com/office/powerpoint/2010/main" val="16449299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O que é IA generativa?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5" name="Google Shape;203;g109ffa863cd_0_328">
            <a:extLst>
              <a:ext uri="{FF2B5EF4-FFF2-40B4-BE49-F238E27FC236}">
                <a16:creationId xmlns:a16="http://schemas.microsoft.com/office/drawing/2014/main" id="{2CDE2922-32E6-27E2-7BE9-42E35517CDEA}"/>
              </a:ext>
            </a:extLst>
          </p:cNvPr>
          <p:cNvSpPr txBox="1"/>
          <p:nvPr/>
        </p:nvSpPr>
        <p:spPr>
          <a:xfrm>
            <a:off x="431881" y="1945932"/>
            <a:ext cx="7588492" cy="103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pt-BR" sz="2400" b="1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IA: </a:t>
            </a: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imita o comportamento humano usando aprendizado de máquina para interagir com o ambiente e executar tarefas sem instruções explícitas sobre o que gerar.</a:t>
            </a:r>
          </a:p>
        </p:txBody>
      </p:sp>
    </p:spTree>
    <p:extLst>
      <p:ext uri="{BB962C8B-B14F-4D97-AF65-F5344CB8AC3E}">
        <p14:creationId xmlns:p14="http://schemas.microsoft.com/office/powerpoint/2010/main" val="363685349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439145" y="849149"/>
            <a:ext cx="8117639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Como usar o OpenAI do Azure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50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2" name="Google Shape;203;g109ffa863cd_0_328">
            <a:extLst>
              <a:ext uri="{FF2B5EF4-FFF2-40B4-BE49-F238E27FC236}">
                <a16:creationId xmlns:a16="http://schemas.microsoft.com/office/drawing/2014/main" id="{75818F2F-4BBC-1721-88BD-15362CD5DD56}"/>
              </a:ext>
            </a:extLst>
          </p:cNvPr>
          <p:cNvSpPr txBox="1"/>
          <p:nvPr/>
        </p:nvSpPr>
        <p:spPr>
          <a:xfrm>
            <a:off x="439145" y="2191716"/>
            <a:ext cx="6889882" cy="103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R="0" lvl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Estúdio Azure OpenAI:</a:t>
            </a:r>
          </a:p>
          <a:p>
            <a:pPr marR="0" lvl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endParaRPr lang="pt-BR" sz="10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4572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odelos 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Azure OpenAI incluem: </a:t>
            </a:r>
            <a:r>
              <a:rPr lang="pt-BR" sz="24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modelos GPT-4, GPT-3.5, Embeddings e DALL-E</a:t>
            </a:r>
          </a:p>
        </p:txBody>
      </p:sp>
    </p:spTree>
    <p:extLst>
      <p:ext uri="{BB962C8B-B14F-4D97-AF65-F5344CB8AC3E}">
        <p14:creationId xmlns:p14="http://schemas.microsoft.com/office/powerpoint/2010/main" val="5172155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449451" y="849149"/>
            <a:ext cx="8107333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Como usar o OpenAI do Azure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51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2" name="Google Shape;203;g109ffa863cd_0_328">
            <a:extLst>
              <a:ext uri="{FF2B5EF4-FFF2-40B4-BE49-F238E27FC236}">
                <a16:creationId xmlns:a16="http://schemas.microsoft.com/office/drawing/2014/main" id="{75818F2F-4BBC-1721-88BD-15362CD5DD56}"/>
              </a:ext>
            </a:extLst>
          </p:cNvPr>
          <p:cNvSpPr txBox="1"/>
          <p:nvPr/>
        </p:nvSpPr>
        <p:spPr>
          <a:xfrm>
            <a:off x="342938" y="2571750"/>
            <a:ext cx="6880823" cy="103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R="0" lvl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Playgrounds:</a:t>
            </a:r>
          </a:p>
          <a:p>
            <a:pPr marL="457200" marR="0" lvl="0" indent="-4572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Experimente modelos Azure OpenAI sem codificação</a:t>
            </a:r>
          </a:p>
          <a:p>
            <a:pPr marL="457200" marR="0" lvl="0" indent="-4572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Use a configuração do assistente para instruir o modelo sobre como ele deve se comportar</a:t>
            </a:r>
          </a:p>
        </p:txBody>
      </p:sp>
    </p:spTree>
    <p:extLst>
      <p:ext uri="{BB962C8B-B14F-4D97-AF65-F5344CB8AC3E}">
        <p14:creationId xmlns:p14="http://schemas.microsoft.com/office/powerpoint/2010/main" val="232391260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410450" y="562431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Como usar o OpenAI do Azure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52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659C2A3-9F98-4DE0-0A1C-0437CCBCC15D}"/>
              </a:ext>
            </a:extLst>
          </p:cNvPr>
          <p:cNvSpPr txBox="1"/>
          <p:nvPr/>
        </p:nvSpPr>
        <p:spPr>
          <a:xfrm>
            <a:off x="677929" y="4642129"/>
            <a:ext cx="9236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/>
              <a:t>Fonte: Microsoft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C467B8-663D-A146-E134-17E1A15776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3067" y="1311163"/>
            <a:ext cx="5063714" cy="3330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96894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457200" y="849149"/>
            <a:ext cx="809958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Funcionalidades de linguagem natural do OpenAI do Azure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53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2" name="Google Shape;203;g109ffa863cd_0_328">
            <a:extLst>
              <a:ext uri="{FF2B5EF4-FFF2-40B4-BE49-F238E27FC236}">
                <a16:creationId xmlns:a16="http://schemas.microsoft.com/office/drawing/2014/main" id="{75818F2F-4BBC-1721-88BD-15362CD5DD56}"/>
              </a:ext>
            </a:extLst>
          </p:cNvPr>
          <p:cNvSpPr txBox="1"/>
          <p:nvPr/>
        </p:nvSpPr>
        <p:spPr>
          <a:xfrm>
            <a:off x="457200" y="2323777"/>
            <a:ext cx="7700682" cy="103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R="0" lvl="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Os modelos de GPT (transformadores pré-treinados generativos) são excelentes para entender e criar linguagem natural.</a:t>
            </a:r>
          </a:p>
        </p:txBody>
      </p:sp>
    </p:spTree>
    <p:extLst>
      <p:ext uri="{BB962C8B-B14F-4D97-AF65-F5344CB8AC3E}">
        <p14:creationId xmlns:p14="http://schemas.microsoft.com/office/powerpoint/2010/main" val="124760486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39884" y="849149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Funcionalidades de linguagem natural do OpenAI do Azure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54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2" name="Google Shape;203;g109ffa863cd_0_328">
            <a:extLst>
              <a:ext uri="{FF2B5EF4-FFF2-40B4-BE49-F238E27FC236}">
                <a16:creationId xmlns:a16="http://schemas.microsoft.com/office/drawing/2014/main" id="{75818F2F-4BBC-1721-88BD-15362CD5DD56}"/>
              </a:ext>
            </a:extLst>
          </p:cNvPr>
          <p:cNvSpPr txBox="1"/>
          <p:nvPr/>
        </p:nvSpPr>
        <p:spPr>
          <a:xfrm>
            <a:off x="539884" y="1840230"/>
            <a:ext cx="7689714" cy="103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R="0" lvl="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Por exemplo, dado um prompt onde o usuário digita um texto solicitando uma receita culinária.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63D1DEB-B9F3-7B1B-1233-4A4693B42E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2091" y="2792081"/>
            <a:ext cx="4574432" cy="215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12239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39884" y="849149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Funcionalidades de linguagem natural do OpenAI do Azure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55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2" name="Google Shape;203;g109ffa863cd_0_328">
            <a:extLst>
              <a:ext uri="{FF2B5EF4-FFF2-40B4-BE49-F238E27FC236}">
                <a16:creationId xmlns:a16="http://schemas.microsoft.com/office/drawing/2014/main" id="{75818F2F-4BBC-1721-88BD-15362CD5DD56}"/>
              </a:ext>
            </a:extLst>
          </p:cNvPr>
          <p:cNvSpPr txBox="1"/>
          <p:nvPr/>
        </p:nvSpPr>
        <p:spPr>
          <a:xfrm>
            <a:off x="469544" y="1541717"/>
            <a:ext cx="7689717" cy="103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R="0" lvl="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Exemplo da resposta gerada pelo Azure OpenAI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22AC33-C5DC-FFB1-D8A1-5D51D96B6E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6395" y="2340949"/>
            <a:ext cx="5842873" cy="2449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40828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39884" y="849149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Recursos de geração de código do OpenAI do Azure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56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2" name="Google Shape;203;g109ffa863cd_0_328">
            <a:extLst>
              <a:ext uri="{FF2B5EF4-FFF2-40B4-BE49-F238E27FC236}">
                <a16:creationId xmlns:a16="http://schemas.microsoft.com/office/drawing/2014/main" id="{75818F2F-4BBC-1721-88BD-15362CD5DD56}"/>
              </a:ext>
            </a:extLst>
          </p:cNvPr>
          <p:cNvSpPr txBox="1"/>
          <p:nvPr/>
        </p:nvSpPr>
        <p:spPr>
          <a:xfrm>
            <a:off x="628628" y="2832238"/>
            <a:ext cx="6880823" cy="103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R="0" lvl="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Os modelos GPT traduzem linguagem natural ou trechos de código em código.</a:t>
            </a:r>
          </a:p>
          <a:p>
            <a:pPr marR="0" lvl="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 geração de código vai além de apenas escrever código a partir de prompts em linguagem natural. </a:t>
            </a:r>
          </a:p>
        </p:txBody>
      </p:sp>
    </p:spTree>
    <p:extLst>
      <p:ext uri="{BB962C8B-B14F-4D97-AF65-F5344CB8AC3E}">
        <p14:creationId xmlns:p14="http://schemas.microsoft.com/office/powerpoint/2010/main" val="4068919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39884" y="849149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Recursos de geração de código do OpenAI do Azure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57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2" name="Google Shape;203;g109ffa863cd_0_328">
            <a:extLst>
              <a:ext uri="{FF2B5EF4-FFF2-40B4-BE49-F238E27FC236}">
                <a16:creationId xmlns:a16="http://schemas.microsoft.com/office/drawing/2014/main" id="{75818F2F-4BBC-1721-88BD-15362CD5DD56}"/>
              </a:ext>
            </a:extLst>
          </p:cNvPr>
          <p:cNvSpPr txBox="1"/>
          <p:nvPr/>
        </p:nvSpPr>
        <p:spPr>
          <a:xfrm>
            <a:off x="539884" y="1933336"/>
            <a:ext cx="8092672" cy="103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R="0" lvl="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Considerando o seguinte código, ele pode gerar testes de unidade, conforme mostrado à seguir: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4FBE66-4809-BBA7-E4A0-F0FE013DD3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5189" y="2859503"/>
            <a:ext cx="3928635" cy="1890348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C834ABA4-BDA2-253F-EE9E-128A382726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803824" y="3509138"/>
            <a:ext cx="560341" cy="694944"/>
          </a:xfrm>
          <a:prstGeom prst="rightArrow">
            <a:avLst/>
          </a:prstGeom>
          <a:solidFill>
            <a:srgbClr val="243A5E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309507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39884" y="849149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Recursos de geração de código do OpenAI do Azure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58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4C8DFDE-D23B-CC08-2B5E-DE49DD4795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6654" y="1948474"/>
            <a:ext cx="4032116" cy="2734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58432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464950" y="849149"/>
            <a:ext cx="809183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Funcionalidades de geração de imagem da OpenAI </a:t>
            </a:r>
          </a:p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do Azure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59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7" name="Google Shape;203;g109ffa863cd_0_328">
            <a:extLst>
              <a:ext uri="{FF2B5EF4-FFF2-40B4-BE49-F238E27FC236}">
                <a16:creationId xmlns:a16="http://schemas.microsoft.com/office/drawing/2014/main" id="{7D27EE3D-5BD8-BAA7-365E-770FF00F7F33}"/>
              </a:ext>
            </a:extLst>
          </p:cNvPr>
          <p:cNvSpPr txBox="1"/>
          <p:nvPr/>
        </p:nvSpPr>
        <p:spPr>
          <a:xfrm>
            <a:off x="464950" y="2706733"/>
            <a:ext cx="7555424" cy="103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Os modelos de IA gerativa podem editar e criar imagens.O modelo que funciona com imagens é chamado DELL-E, que dá suporte à criação de imagem, edição de imagem e criação de variações de imagem.</a:t>
            </a:r>
          </a:p>
        </p:txBody>
      </p:sp>
    </p:spTree>
    <p:extLst>
      <p:ext uri="{BB962C8B-B14F-4D97-AF65-F5344CB8AC3E}">
        <p14:creationId xmlns:p14="http://schemas.microsoft.com/office/powerpoint/2010/main" val="27755954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O que é IA generativa?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5" name="Google Shape;203;g109ffa863cd_0_328">
            <a:extLst>
              <a:ext uri="{FF2B5EF4-FFF2-40B4-BE49-F238E27FC236}">
                <a16:creationId xmlns:a16="http://schemas.microsoft.com/office/drawing/2014/main" id="{2CDE2922-32E6-27E2-7BE9-42E35517CDEA}"/>
              </a:ext>
            </a:extLst>
          </p:cNvPr>
          <p:cNvSpPr txBox="1"/>
          <p:nvPr/>
        </p:nvSpPr>
        <p:spPr>
          <a:xfrm>
            <a:off x="358681" y="2236346"/>
            <a:ext cx="7669441" cy="103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pt-BR" sz="2400" b="1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IA generativa: </a:t>
            </a: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cria conteúdo original, como IA gerativa que foi incorporada a aplicativos </a:t>
            </a:r>
          </a:p>
          <a:p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 chat.Os aplicativos de IA gerativa usam entrada em linguagem natural e retornam respostas apropriadas em uma variedade de formatos:</a:t>
            </a:r>
          </a:p>
        </p:txBody>
      </p:sp>
    </p:spTree>
    <p:extLst>
      <p:ext uri="{BB962C8B-B14F-4D97-AF65-F5344CB8AC3E}">
        <p14:creationId xmlns:p14="http://schemas.microsoft.com/office/powerpoint/2010/main" val="412490606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39884" y="849149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Funcionalidades de geração de imagem da OpenAI </a:t>
            </a:r>
          </a:p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do Azure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60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7" name="Google Shape;203;g109ffa863cd_0_328">
            <a:extLst>
              <a:ext uri="{FF2B5EF4-FFF2-40B4-BE49-F238E27FC236}">
                <a16:creationId xmlns:a16="http://schemas.microsoft.com/office/drawing/2014/main" id="{7D27EE3D-5BD8-BAA7-365E-770FF00F7F33}"/>
              </a:ext>
            </a:extLst>
          </p:cNvPr>
          <p:cNvSpPr txBox="1"/>
          <p:nvPr/>
        </p:nvSpPr>
        <p:spPr>
          <a:xfrm>
            <a:off x="539884" y="2801192"/>
            <a:ext cx="6662773" cy="103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Geração de imagens: 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 o DALL-E você pode até solicitar uma imagem em um determinado estilo. Os estilos também podem ser usados para edições e variações.</a:t>
            </a:r>
          </a:p>
        </p:txBody>
      </p:sp>
    </p:spTree>
    <p:extLst>
      <p:ext uri="{BB962C8B-B14F-4D97-AF65-F5344CB8AC3E}">
        <p14:creationId xmlns:p14="http://schemas.microsoft.com/office/powerpoint/2010/main" val="135237882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39884" y="849149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Funcionalidades de geração de imagem da OpenAI </a:t>
            </a:r>
          </a:p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do Azure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61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7" name="Google Shape;203;g109ffa863cd_0_328">
            <a:extLst>
              <a:ext uri="{FF2B5EF4-FFF2-40B4-BE49-F238E27FC236}">
                <a16:creationId xmlns:a16="http://schemas.microsoft.com/office/drawing/2014/main" id="{7D27EE3D-5BD8-BAA7-365E-770FF00F7F33}"/>
              </a:ext>
            </a:extLst>
          </p:cNvPr>
          <p:cNvSpPr txBox="1"/>
          <p:nvPr/>
        </p:nvSpPr>
        <p:spPr>
          <a:xfrm>
            <a:off x="539884" y="2801192"/>
            <a:ext cx="6662773" cy="103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Editando uma imagem: 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DALL-E pode editar a imagem conforme solicitado, alterando seu estilo, adicionando ou removendo itens ou gerando novo conteúdo para adicionar.</a:t>
            </a:r>
          </a:p>
        </p:txBody>
      </p:sp>
    </p:spTree>
    <p:extLst>
      <p:ext uri="{BB962C8B-B14F-4D97-AF65-F5344CB8AC3E}">
        <p14:creationId xmlns:p14="http://schemas.microsoft.com/office/powerpoint/2010/main" val="427003925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39884" y="849149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Funcionalidades de geração de imagem da OpenAI </a:t>
            </a:r>
          </a:p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do Azure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62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7" name="Google Shape;203;g109ffa863cd_0_328">
            <a:extLst>
              <a:ext uri="{FF2B5EF4-FFF2-40B4-BE49-F238E27FC236}">
                <a16:creationId xmlns:a16="http://schemas.microsoft.com/office/drawing/2014/main" id="{7D27EE3D-5BD8-BAA7-365E-770FF00F7F33}"/>
              </a:ext>
            </a:extLst>
          </p:cNvPr>
          <p:cNvSpPr txBox="1"/>
          <p:nvPr/>
        </p:nvSpPr>
        <p:spPr>
          <a:xfrm>
            <a:off x="539884" y="2801192"/>
            <a:ext cx="6662773" cy="103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Variações de imagem: 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variações de imagem podem ser criadas fornecendo uma imagem e especificando quantas variações da imagem você deseja.</a:t>
            </a:r>
          </a:p>
        </p:txBody>
      </p:sp>
    </p:spTree>
    <p:extLst>
      <p:ext uri="{BB962C8B-B14F-4D97-AF65-F5344CB8AC3E}">
        <p14:creationId xmlns:p14="http://schemas.microsoft.com/office/powerpoint/2010/main" val="21702906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39884" y="849149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Funcionalidades de geração de imagem da OpenAI </a:t>
            </a:r>
          </a:p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do Azure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63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7" name="Google Shape;203;g109ffa863cd_0_328">
            <a:extLst>
              <a:ext uri="{FF2B5EF4-FFF2-40B4-BE49-F238E27FC236}">
                <a16:creationId xmlns:a16="http://schemas.microsoft.com/office/drawing/2014/main" id="{7D27EE3D-5BD8-BAA7-365E-770FF00F7F33}"/>
              </a:ext>
            </a:extLst>
          </p:cNvPr>
          <p:cNvSpPr txBox="1"/>
          <p:nvPr/>
        </p:nvSpPr>
        <p:spPr>
          <a:xfrm>
            <a:off x="448444" y="2053379"/>
            <a:ext cx="7549039" cy="103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R="0" lvl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Prompt: “</a:t>
            </a:r>
            <a:r>
              <a:rPr lang="pt-BR" sz="2400" i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Crie quatro variações da imagem de um elefante com um hambúrguer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.”</a:t>
            </a:r>
          </a:p>
        </p:txBody>
      </p:sp>
      <p:pic>
        <p:nvPicPr>
          <p:cNvPr id="2" name="Picture 2" descr="Four AI generated art depictions of an elephant with a burger on top of it.">
            <a:extLst>
              <a:ext uri="{FF2B5EF4-FFF2-40B4-BE49-F238E27FC236}">
                <a16:creationId xmlns:a16="http://schemas.microsoft.com/office/drawing/2014/main" id="{1A7951AA-FC96-43D5-C6B3-9CD4EBB6AC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167" y="3210021"/>
            <a:ext cx="5627017" cy="1375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3A79186-9883-2B93-F85E-2ED45CFF4F8F}"/>
              </a:ext>
            </a:extLst>
          </p:cNvPr>
          <p:cNvSpPr txBox="1"/>
          <p:nvPr/>
        </p:nvSpPr>
        <p:spPr>
          <a:xfrm>
            <a:off x="680341" y="4642129"/>
            <a:ext cx="9236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/>
              <a:t>Fonte: Microsoft</a:t>
            </a:r>
          </a:p>
        </p:txBody>
      </p:sp>
    </p:spTree>
    <p:extLst>
      <p:ext uri="{BB962C8B-B14F-4D97-AF65-F5344CB8AC3E}">
        <p14:creationId xmlns:p14="http://schemas.microsoft.com/office/powerpoint/2010/main" val="106221395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2149500"/>
            <a:ext cx="799323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IA generativa responsável</a:t>
            </a:r>
            <a:endParaRPr lang="en-US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64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37722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464949" y="849149"/>
            <a:ext cx="8091835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Planejar uma solução de IA generativa responsável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65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7" name="Google Shape;203;g109ffa863cd_0_328">
            <a:extLst>
              <a:ext uri="{FF2B5EF4-FFF2-40B4-BE49-F238E27FC236}">
                <a16:creationId xmlns:a16="http://schemas.microsoft.com/office/drawing/2014/main" id="{7D27EE3D-5BD8-BAA7-365E-770FF00F7F33}"/>
              </a:ext>
            </a:extLst>
          </p:cNvPr>
          <p:cNvSpPr txBox="1"/>
          <p:nvPr/>
        </p:nvSpPr>
        <p:spPr>
          <a:xfrm>
            <a:off x="366184" y="2419819"/>
            <a:ext cx="6987762" cy="103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As quatro fases do processo para desenvolver e implementar um plano de IA responsável são:</a:t>
            </a:r>
          </a:p>
          <a:p>
            <a:pPr marR="0" lvl="0" algn="ctr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r>
              <a:rPr lang="pt-BR" sz="2400" i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Identificar, Medida, Mitigar e Operar</a:t>
            </a:r>
          </a:p>
        </p:txBody>
      </p:sp>
    </p:spTree>
    <p:extLst>
      <p:ext uri="{BB962C8B-B14F-4D97-AF65-F5344CB8AC3E}">
        <p14:creationId xmlns:p14="http://schemas.microsoft.com/office/powerpoint/2010/main" val="212434144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457200" y="849149"/>
            <a:ext cx="809958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Planejar uma solução de IA generativa responsável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66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EBCBB94-7B2B-7A17-785A-E9FD611753C7}"/>
              </a:ext>
            </a:extLst>
          </p:cNvPr>
          <p:cNvSpPr txBox="1"/>
          <p:nvPr/>
        </p:nvSpPr>
        <p:spPr>
          <a:xfrm>
            <a:off x="6166466" y="4438147"/>
            <a:ext cx="9236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/>
              <a:t>Fonte: Microsoft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B7590B2-A395-C2EF-6498-2F03119500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2139488"/>
            <a:ext cx="6998189" cy="1986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66060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10a057ae1a2_0_175"/>
          <p:cNvSpPr txBox="1"/>
          <p:nvPr/>
        </p:nvSpPr>
        <p:spPr>
          <a:xfrm>
            <a:off x="565525" y="1355575"/>
            <a:ext cx="7737600" cy="33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“Falar é </a:t>
            </a:r>
            <a:r>
              <a:rPr lang="en-US" sz="5400" b="1" i="1" u="none" strike="noStrike" cap="none" err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fácil</a:t>
            </a: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</a:t>
            </a:r>
            <a:endParaRPr sz="5400" b="1" i="1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>
              <a:buClr>
                <a:schemeClr val="dk1"/>
              </a:buClr>
              <a:buSzPts val="1100"/>
            </a:pPr>
            <a:r>
              <a:rPr lang="en-US" sz="5400" b="1" i="1">
                <a:solidFill>
                  <a:schemeClr val="bg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 </a:t>
            </a:r>
            <a:r>
              <a:rPr lang="en-US" sz="5400" b="1" i="1" u="none" strike="noStrike" cap="none" err="1">
                <a:solidFill>
                  <a:schemeClr val="bg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Mostre</a:t>
            </a:r>
            <a:r>
              <a:rPr lang="en-US" sz="5400" b="1" i="1" u="none" strike="noStrike" cap="none">
                <a:solidFill>
                  <a:schemeClr val="bg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-me o </a:t>
            </a:r>
            <a:r>
              <a:rPr lang="en-US" sz="5400" b="1" i="1" u="none" strike="noStrike" cap="none" err="1">
                <a:solidFill>
                  <a:schemeClr val="bg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código</a:t>
            </a:r>
            <a:r>
              <a:rPr lang="en-US" sz="5400" b="1" i="1" u="none" strike="noStrike" cap="none">
                <a:solidFill>
                  <a:schemeClr val="bg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!”</a:t>
            </a:r>
            <a:endParaRPr lang="en-US" sz="5400" b="1" i="1">
              <a:solidFill>
                <a:schemeClr val="bg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>
              <a:buSzPts val="1100"/>
            </a:pPr>
            <a:br>
              <a:rPr lang="en-US" sz="3200" b="1" i="1" u="none" strike="noStrike" cap="none">
                <a:latin typeface="Century Gothic"/>
                <a:ea typeface="Century Gothic"/>
                <a:cs typeface="Century Gothic"/>
              </a:rPr>
            </a:br>
            <a:r>
              <a:rPr lang="en-US" sz="3200" i="1">
                <a:solidFill>
                  <a:schemeClr val="bg1"/>
                </a:solidFill>
                <a:latin typeface="Century Gothic"/>
                <a:ea typeface="Century Gothic"/>
              </a:rPr>
              <a:t>Linus Torvalds </a:t>
            </a:r>
            <a:endParaRPr lang="en-US" sz="3200" b="1" i="1" strike="noStrike" cap="none">
              <a:solidFill>
                <a:schemeClr val="bg1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62" name="Google Shape;262;g10a057ae1a2_0_175"/>
          <p:cNvSpPr txBox="1"/>
          <p:nvPr/>
        </p:nvSpPr>
        <p:spPr>
          <a:xfrm>
            <a:off x="565525" y="870475"/>
            <a:ext cx="79914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0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Hands On! </a:t>
            </a:r>
            <a:endParaRPr lang="en-US" sz="24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A9C70728-C6E1-3924-6828-5E0DC5C8BBA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67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801286A-886B-9249-A97D-F2B134D4E9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4292" y="161566"/>
            <a:ext cx="651673" cy="271497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09ffa863cd_0_356"/>
          <p:cNvSpPr txBox="1"/>
          <p:nvPr/>
        </p:nvSpPr>
        <p:spPr>
          <a:xfrm>
            <a:off x="565525" y="1293025"/>
            <a:ext cx="8016900" cy="3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u="sng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https://aka.ms/ai900-bing-copilot</a:t>
            </a:r>
            <a:r>
              <a:rPr lang="en-US" sz="2400" b="1" u="sng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</a:t>
            </a:r>
          </a:p>
          <a:p>
            <a:pPr marL="457200" marR="0" lvl="0" indent="-3810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u="sng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https://aka.ms/ai900-azure-openai</a:t>
            </a:r>
            <a:r>
              <a:rPr lang="en-US" sz="2400" b="1" u="sng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</a:p>
          <a:p>
            <a:pPr marL="457200" marR="0" lvl="0" indent="-3810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u="sng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https://aka.ms/ai900-content-filters</a:t>
            </a:r>
            <a:r>
              <a:rPr lang="en-US" sz="2400" b="1" u="sng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</a:t>
            </a:r>
            <a:endParaRPr sz="2400" b="1" u="sng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g109ffa863cd_0_356"/>
          <p:cNvSpPr txBox="1"/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Links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9295ED18-A814-4E32-CB0F-E538E60E43F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68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AFC0D4B1-3278-1F8F-E273-E1620019B9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09ffa863cd_0_356"/>
          <p:cNvSpPr txBox="1"/>
          <p:nvPr/>
        </p:nvSpPr>
        <p:spPr>
          <a:xfrm>
            <a:off x="565525" y="1293025"/>
            <a:ext cx="8016900" cy="3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u="sng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Documentação</a:t>
            </a:r>
            <a:r>
              <a:rPr lang="en-US" sz="2400" b="1" u="sng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 </a:t>
            </a:r>
            <a:r>
              <a:rPr lang="en-US" sz="2400" b="1" u="sng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Oficial</a:t>
            </a:r>
            <a:endParaRPr sz="2400" b="1" u="sng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g109ffa863cd_0_356"/>
          <p:cNvSpPr txBox="1"/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Links Úteis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9295ED18-A814-4E32-CB0F-E538E60E43F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69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AFC0D4B1-3278-1F8F-E273-E1620019B9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6851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O que é IA generativa?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7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13" name="矩形 7">
            <a:extLst>
              <a:ext uri="{FF2B5EF4-FFF2-40B4-BE49-F238E27FC236}">
                <a16:creationId xmlns:a16="http://schemas.microsoft.com/office/drawing/2014/main" id="{7E702C0F-C1B6-FE76-039A-EC3AFBB5F170}"/>
              </a:ext>
            </a:extLst>
          </p:cNvPr>
          <p:cNvSpPr/>
          <p:nvPr/>
        </p:nvSpPr>
        <p:spPr bwMode="auto">
          <a:xfrm>
            <a:off x="479774" y="1862354"/>
            <a:ext cx="3600000" cy="934497"/>
          </a:xfrm>
          <a:prstGeom prst="rect">
            <a:avLst/>
          </a:prstGeom>
          <a:solidFill>
            <a:srgbClr val="EAEAEA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29600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Segoe UI"/>
                <a:cs typeface="Segoe UI"/>
              </a:rPr>
              <a:t>Geração de linguagem natural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cs typeface="Arial"/>
            </a:endParaRPr>
          </a:p>
        </p:txBody>
      </p:sp>
      <p:sp>
        <p:nvSpPr>
          <p:cNvPr id="14" name="矩形 8">
            <a:extLst>
              <a:ext uri="{FF2B5EF4-FFF2-40B4-BE49-F238E27FC236}">
                <a16:creationId xmlns:a16="http://schemas.microsoft.com/office/drawing/2014/main" id="{4BB7AF99-BD42-3F46-F68E-A6E0C47B5F9E}"/>
              </a:ext>
            </a:extLst>
          </p:cNvPr>
          <p:cNvSpPr/>
          <p:nvPr/>
        </p:nvSpPr>
        <p:spPr bwMode="auto">
          <a:xfrm>
            <a:off x="2645430" y="3001480"/>
            <a:ext cx="3600000" cy="934497"/>
          </a:xfrm>
          <a:prstGeom prst="rect">
            <a:avLst/>
          </a:prstGeom>
          <a:solidFill>
            <a:srgbClr val="EAEAEA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29600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Segoe UI"/>
                <a:cs typeface="Segoe UI"/>
              </a:rPr>
              <a:t>Geração de imagem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cs typeface="Arial"/>
            </a:endParaRPr>
          </a:p>
        </p:txBody>
      </p:sp>
      <p:sp>
        <p:nvSpPr>
          <p:cNvPr id="15" name="矩形 9">
            <a:extLst>
              <a:ext uri="{FF2B5EF4-FFF2-40B4-BE49-F238E27FC236}">
                <a16:creationId xmlns:a16="http://schemas.microsoft.com/office/drawing/2014/main" id="{A47664A0-3A4A-B4F9-F0D8-516431C98470}"/>
              </a:ext>
            </a:extLst>
          </p:cNvPr>
          <p:cNvSpPr/>
          <p:nvPr/>
        </p:nvSpPr>
        <p:spPr bwMode="auto">
          <a:xfrm>
            <a:off x="4626136" y="1862354"/>
            <a:ext cx="3600000" cy="934497"/>
          </a:xfrm>
          <a:prstGeom prst="rect">
            <a:avLst/>
          </a:prstGeom>
          <a:solidFill>
            <a:srgbClr val="EAEAEA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29600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Segoe UI"/>
                <a:cs typeface="Segoe UI"/>
              </a:rPr>
              <a:t>Geração de código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cs typeface="Arial"/>
            </a:endParaRPr>
          </a:p>
        </p:txBody>
      </p:sp>
      <p:sp>
        <p:nvSpPr>
          <p:cNvPr id="16" name="Embed_ECCE">
            <a:extLst>
              <a:ext uri="{FF2B5EF4-FFF2-40B4-BE49-F238E27FC236}">
                <a16:creationId xmlns:a16="http://schemas.microsoft.com/office/drawing/2014/main" id="{C937E14E-AC07-E4FF-9F44-8041D968F7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998691" y="2113602"/>
            <a:ext cx="503813" cy="432000"/>
          </a:xfrm>
          <a:custGeom>
            <a:avLst/>
            <a:gdLst>
              <a:gd name="T0" fmla="*/ 672 w 3136"/>
              <a:gd name="T1" fmla="*/ 2017 h 2689"/>
              <a:gd name="T2" fmla="*/ 0 w 3136"/>
              <a:gd name="T3" fmla="*/ 1345 h 2689"/>
              <a:gd name="T4" fmla="*/ 672 w 3136"/>
              <a:gd name="T5" fmla="*/ 672 h 2689"/>
              <a:gd name="T6" fmla="*/ 2464 w 3136"/>
              <a:gd name="T7" fmla="*/ 2017 h 2689"/>
              <a:gd name="T8" fmla="*/ 3136 w 3136"/>
              <a:gd name="T9" fmla="*/ 1345 h 2689"/>
              <a:gd name="T10" fmla="*/ 2464 w 3136"/>
              <a:gd name="T11" fmla="*/ 672 h 2689"/>
              <a:gd name="T12" fmla="*/ 1121 w 3136"/>
              <a:gd name="T13" fmla="*/ 2689 h 2689"/>
              <a:gd name="T14" fmla="*/ 2017 w 3136"/>
              <a:gd name="T15" fmla="*/ 0 h 26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136" h="2689">
                <a:moveTo>
                  <a:pt x="672" y="2017"/>
                </a:moveTo>
                <a:lnTo>
                  <a:pt x="0" y="1345"/>
                </a:lnTo>
                <a:lnTo>
                  <a:pt x="672" y="672"/>
                </a:lnTo>
                <a:moveTo>
                  <a:pt x="2464" y="2017"/>
                </a:moveTo>
                <a:lnTo>
                  <a:pt x="3136" y="1345"/>
                </a:lnTo>
                <a:lnTo>
                  <a:pt x="2464" y="672"/>
                </a:lnTo>
                <a:moveTo>
                  <a:pt x="1121" y="2689"/>
                </a:moveTo>
                <a:lnTo>
                  <a:pt x="2017" y="0"/>
                </a:lnTo>
              </a:path>
            </a:pathLst>
          </a:custGeom>
          <a:noFill/>
          <a:ln w="15875" cap="sq">
            <a:solidFill>
              <a:srgbClr val="D59DD7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36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effectLst/>
              <a:uLnTx/>
              <a:uFillTx/>
              <a:latin typeface="Segoe UI"/>
            </a:endParaRPr>
          </a:p>
        </p:txBody>
      </p:sp>
      <p:sp>
        <p:nvSpPr>
          <p:cNvPr id="17" name="PhotoCollection_E7AA">
            <a:extLst>
              <a:ext uri="{FF2B5EF4-FFF2-40B4-BE49-F238E27FC236}">
                <a16:creationId xmlns:a16="http://schemas.microsoft.com/office/drawing/2014/main" id="{F57E36C7-8681-78BB-8C41-B2B58945A2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052102" y="3285848"/>
            <a:ext cx="478697" cy="365760"/>
          </a:xfrm>
          <a:custGeom>
            <a:avLst/>
            <a:gdLst>
              <a:gd name="T0" fmla="*/ 3326 w 3752"/>
              <a:gd name="T1" fmla="*/ 2439 h 2865"/>
              <a:gd name="T2" fmla="*/ 0 w 3752"/>
              <a:gd name="T3" fmla="*/ 2439 h 2865"/>
              <a:gd name="T4" fmla="*/ 0 w 3752"/>
              <a:gd name="T5" fmla="*/ 0 h 2865"/>
              <a:gd name="T6" fmla="*/ 3326 w 3752"/>
              <a:gd name="T7" fmla="*/ 0 h 2865"/>
              <a:gd name="T8" fmla="*/ 3326 w 3752"/>
              <a:gd name="T9" fmla="*/ 2439 h 2865"/>
              <a:gd name="T10" fmla="*/ 2616 w 3752"/>
              <a:gd name="T11" fmla="*/ 665 h 2865"/>
              <a:gd name="T12" fmla="*/ 2660 w 3752"/>
              <a:gd name="T13" fmla="*/ 710 h 2865"/>
              <a:gd name="T14" fmla="*/ 2705 w 3752"/>
              <a:gd name="T15" fmla="*/ 665 h 2865"/>
              <a:gd name="T16" fmla="*/ 2660 w 3752"/>
              <a:gd name="T17" fmla="*/ 620 h 2865"/>
              <a:gd name="T18" fmla="*/ 2616 w 3752"/>
              <a:gd name="T19" fmla="*/ 665 h 2865"/>
              <a:gd name="T20" fmla="*/ 2660 w 3752"/>
              <a:gd name="T21" fmla="*/ 2439 h 2865"/>
              <a:gd name="T22" fmla="*/ 887 w 3752"/>
              <a:gd name="T23" fmla="*/ 665 h 2865"/>
              <a:gd name="T24" fmla="*/ 0 w 3752"/>
              <a:gd name="T25" fmla="*/ 1552 h 2865"/>
              <a:gd name="T26" fmla="*/ 3326 w 3752"/>
              <a:gd name="T27" fmla="*/ 2217 h 2865"/>
              <a:gd name="T28" fmla="*/ 2439 w 3752"/>
              <a:gd name="T29" fmla="*/ 1330 h 2865"/>
              <a:gd name="T30" fmla="*/ 1995 w 3752"/>
              <a:gd name="T31" fmla="*/ 1774 h 2865"/>
              <a:gd name="T32" fmla="*/ 426 w 3752"/>
              <a:gd name="T33" fmla="*/ 2439 h 2865"/>
              <a:gd name="T34" fmla="*/ 426 w 3752"/>
              <a:gd name="T35" fmla="*/ 2865 h 2865"/>
              <a:gd name="T36" fmla="*/ 3752 w 3752"/>
              <a:gd name="T37" fmla="*/ 2865 h 2865"/>
              <a:gd name="T38" fmla="*/ 3752 w 3752"/>
              <a:gd name="T39" fmla="*/ 426 h 2865"/>
              <a:gd name="T40" fmla="*/ 3326 w 3752"/>
              <a:gd name="T41" fmla="*/ 426 h 28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3752" h="2865">
                <a:moveTo>
                  <a:pt x="3326" y="2439"/>
                </a:moveTo>
                <a:cubicBezTo>
                  <a:pt x="0" y="2439"/>
                  <a:pt x="0" y="2439"/>
                  <a:pt x="0" y="2439"/>
                </a:cubicBezTo>
                <a:cubicBezTo>
                  <a:pt x="0" y="0"/>
                  <a:pt x="0" y="0"/>
                  <a:pt x="0" y="0"/>
                </a:cubicBezTo>
                <a:cubicBezTo>
                  <a:pt x="3326" y="0"/>
                  <a:pt x="3326" y="0"/>
                  <a:pt x="3326" y="0"/>
                </a:cubicBezTo>
                <a:lnTo>
                  <a:pt x="3326" y="2439"/>
                </a:lnTo>
                <a:close/>
                <a:moveTo>
                  <a:pt x="2616" y="665"/>
                </a:moveTo>
                <a:cubicBezTo>
                  <a:pt x="2616" y="690"/>
                  <a:pt x="2636" y="710"/>
                  <a:pt x="2660" y="710"/>
                </a:cubicBezTo>
                <a:cubicBezTo>
                  <a:pt x="2685" y="710"/>
                  <a:pt x="2705" y="690"/>
                  <a:pt x="2705" y="665"/>
                </a:cubicBezTo>
                <a:cubicBezTo>
                  <a:pt x="2705" y="640"/>
                  <a:pt x="2685" y="620"/>
                  <a:pt x="2660" y="620"/>
                </a:cubicBezTo>
                <a:cubicBezTo>
                  <a:pt x="2636" y="620"/>
                  <a:pt x="2616" y="640"/>
                  <a:pt x="2616" y="665"/>
                </a:cubicBezTo>
                <a:close/>
                <a:moveTo>
                  <a:pt x="2660" y="2439"/>
                </a:moveTo>
                <a:cubicBezTo>
                  <a:pt x="887" y="665"/>
                  <a:pt x="887" y="665"/>
                  <a:pt x="887" y="665"/>
                </a:cubicBezTo>
                <a:cubicBezTo>
                  <a:pt x="0" y="1552"/>
                  <a:pt x="0" y="1552"/>
                  <a:pt x="0" y="1552"/>
                </a:cubicBezTo>
                <a:moveTo>
                  <a:pt x="3326" y="2217"/>
                </a:moveTo>
                <a:cubicBezTo>
                  <a:pt x="2439" y="1330"/>
                  <a:pt x="2439" y="1330"/>
                  <a:pt x="2439" y="1330"/>
                </a:cubicBezTo>
                <a:cubicBezTo>
                  <a:pt x="1995" y="1774"/>
                  <a:pt x="1995" y="1774"/>
                  <a:pt x="1995" y="1774"/>
                </a:cubicBezTo>
                <a:moveTo>
                  <a:pt x="426" y="2439"/>
                </a:moveTo>
                <a:cubicBezTo>
                  <a:pt x="426" y="2865"/>
                  <a:pt x="426" y="2865"/>
                  <a:pt x="426" y="2865"/>
                </a:cubicBezTo>
                <a:cubicBezTo>
                  <a:pt x="3752" y="2865"/>
                  <a:pt x="3752" y="2865"/>
                  <a:pt x="3752" y="2865"/>
                </a:cubicBezTo>
                <a:cubicBezTo>
                  <a:pt x="3752" y="426"/>
                  <a:pt x="3752" y="426"/>
                  <a:pt x="3752" y="426"/>
                </a:cubicBezTo>
                <a:cubicBezTo>
                  <a:pt x="3326" y="426"/>
                  <a:pt x="3326" y="426"/>
                  <a:pt x="3326" y="426"/>
                </a:cubicBezTo>
              </a:path>
            </a:pathLst>
          </a:custGeom>
          <a:noFill/>
          <a:ln w="15875" cap="sq">
            <a:solidFill>
              <a:srgbClr val="D59DD7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36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</a:endParaRPr>
          </a:p>
        </p:txBody>
      </p:sp>
      <p:grpSp>
        <p:nvGrpSpPr>
          <p:cNvPr id="18" name="组合 16">
            <a:extLst>
              <a:ext uri="{FF2B5EF4-FFF2-40B4-BE49-F238E27FC236}">
                <a16:creationId xmlns:a16="http://schemas.microsoft.com/office/drawing/2014/main" id="{1E6B2D4A-F937-B3C9-CF1D-D6AAADB6E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91253" y="2095602"/>
            <a:ext cx="468000" cy="468000"/>
            <a:chOff x="959550" y="4798277"/>
            <a:chExt cx="468000" cy="468000"/>
          </a:xfrm>
        </p:grpSpPr>
        <p:sp>
          <p:nvSpPr>
            <p:cNvPr id="19" name="Characters_E8C1" title="Icon of the letter A and a letter in another language">
              <a:extLst>
                <a:ext uri="{FF2B5EF4-FFF2-40B4-BE49-F238E27FC236}">
                  <a16:creationId xmlns:a16="http://schemas.microsoft.com/office/drawing/2014/main" id="{4AFC976A-EA9B-5BCA-68DA-5E18FA536637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016258" y="4849397"/>
              <a:ext cx="354584" cy="365760"/>
            </a:xfrm>
            <a:custGeom>
              <a:avLst/>
              <a:gdLst>
                <a:gd name="T0" fmla="*/ 0 w 3316"/>
                <a:gd name="T1" fmla="*/ 3423 h 3423"/>
                <a:gd name="T2" fmla="*/ 358 w 3316"/>
                <a:gd name="T3" fmla="*/ 2923 h 3423"/>
                <a:gd name="T4" fmla="*/ 1329 w 3316"/>
                <a:gd name="T5" fmla="*/ 3423 h 3423"/>
                <a:gd name="T6" fmla="*/ 878 w 3316"/>
                <a:gd name="T7" fmla="*/ 1499 h 3423"/>
                <a:gd name="T8" fmla="*/ 416 w 3316"/>
                <a:gd name="T9" fmla="*/ 2749 h 3423"/>
                <a:gd name="T10" fmla="*/ 1104 w 3316"/>
                <a:gd name="T11" fmla="*/ 2749 h 3423"/>
                <a:gd name="T12" fmla="*/ 1252 w 3316"/>
                <a:gd name="T13" fmla="*/ 491 h 3423"/>
                <a:gd name="T14" fmla="*/ 1247 w 3316"/>
                <a:gd name="T15" fmla="*/ 252 h 3423"/>
                <a:gd name="T16" fmla="*/ 2140 w 3316"/>
                <a:gd name="T17" fmla="*/ 257 h 3423"/>
                <a:gd name="T18" fmla="*/ 2130 w 3316"/>
                <a:gd name="T19" fmla="*/ 0 h 3423"/>
                <a:gd name="T20" fmla="*/ 2339 w 3316"/>
                <a:gd name="T21" fmla="*/ 30 h 3423"/>
                <a:gd name="T22" fmla="*/ 2337 w 3316"/>
                <a:gd name="T23" fmla="*/ 34 h 3423"/>
                <a:gd name="T24" fmla="*/ 2324 w 3316"/>
                <a:gd name="T25" fmla="*/ 257 h 3423"/>
                <a:gd name="T26" fmla="*/ 3258 w 3316"/>
                <a:gd name="T27" fmla="*/ 252 h 3423"/>
                <a:gd name="T28" fmla="*/ 3254 w 3316"/>
                <a:gd name="T29" fmla="*/ 491 h 3423"/>
                <a:gd name="T30" fmla="*/ 3073 w 3316"/>
                <a:gd name="T31" fmla="*/ 764 h 3423"/>
                <a:gd name="T32" fmla="*/ 1431 w 3316"/>
                <a:gd name="T33" fmla="*/ 408 h 3423"/>
                <a:gd name="T34" fmla="*/ 1247 w 3316"/>
                <a:gd name="T35" fmla="*/ 767 h 3423"/>
                <a:gd name="T36" fmla="*/ 2351 w 3316"/>
                <a:gd name="T37" fmla="*/ 1475 h 3423"/>
                <a:gd name="T38" fmla="*/ 2359 w 3316"/>
                <a:gd name="T39" fmla="*/ 1983 h 3423"/>
                <a:gd name="T40" fmla="*/ 1943 w 3316"/>
                <a:gd name="T41" fmla="*/ 2173 h 3423"/>
                <a:gd name="T42" fmla="*/ 1884 w 3316"/>
                <a:gd name="T43" fmla="*/ 2125 h 3423"/>
                <a:gd name="T44" fmla="*/ 2033 w 3316"/>
                <a:gd name="T45" fmla="*/ 2002 h 3423"/>
                <a:gd name="T46" fmla="*/ 2167 w 3316"/>
                <a:gd name="T47" fmla="*/ 1884 h 3423"/>
                <a:gd name="T48" fmla="*/ 1506 w 3316"/>
                <a:gd name="T49" fmla="*/ 1475 h 3423"/>
                <a:gd name="T50" fmla="*/ 1204 w 3316"/>
                <a:gd name="T51" fmla="*/ 1311 h 3423"/>
                <a:gd name="T52" fmla="*/ 2169 w 3316"/>
                <a:gd name="T53" fmla="*/ 1315 h 3423"/>
                <a:gd name="T54" fmla="*/ 2157 w 3316"/>
                <a:gd name="T55" fmla="*/ 1114 h 3423"/>
                <a:gd name="T56" fmla="*/ 2290 w 3316"/>
                <a:gd name="T57" fmla="*/ 1128 h 3423"/>
                <a:gd name="T58" fmla="*/ 2564 w 3316"/>
                <a:gd name="T59" fmla="*/ 902 h 3423"/>
                <a:gd name="T60" fmla="*/ 1936 w 3316"/>
                <a:gd name="T61" fmla="*/ 836 h 3423"/>
                <a:gd name="T62" fmla="*/ 1620 w 3316"/>
                <a:gd name="T63" fmla="*/ 678 h 3423"/>
                <a:gd name="T64" fmla="*/ 2664 w 3316"/>
                <a:gd name="T65" fmla="*/ 682 h 3423"/>
                <a:gd name="T66" fmla="*/ 2755 w 3316"/>
                <a:gd name="T67" fmla="*/ 670 h 3423"/>
                <a:gd name="T68" fmla="*/ 2846 w 3316"/>
                <a:gd name="T69" fmla="*/ 730 h 3423"/>
                <a:gd name="T70" fmla="*/ 2892 w 3316"/>
                <a:gd name="T71" fmla="*/ 832 h 3423"/>
                <a:gd name="T72" fmla="*/ 2783 w 3316"/>
                <a:gd name="T73" fmla="*/ 912 h 3423"/>
                <a:gd name="T74" fmla="*/ 2351 w 3316"/>
                <a:gd name="T75" fmla="*/ 1235 h 3423"/>
                <a:gd name="T76" fmla="*/ 3015 w 3316"/>
                <a:gd name="T77" fmla="*/ 1315 h 3423"/>
                <a:gd name="T78" fmla="*/ 3316 w 3316"/>
                <a:gd name="T79" fmla="*/ 1480 h 3423"/>
                <a:gd name="T80" fmla="*/ 2351 w 3316"/>
                <a:gd name="T81" fmla="*/ 1475 h 3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16" h="3423">
                  <a:moveTo>
                    <a:pt x="642" y="1499"/>
                  </a:moveTo>
                  <a:cubicBezTo>
                    <a:pt x="0" y="3423"/>
                    <a:pt x="0" y="3423"/>
                    <a:pt x="0" y="3423"/>
                  </a:cubicBezTo>
                  <a:cubicBezTo>
                    <a:pt x="191" y="3423"/>
                    <a:pt x="191" y="3423"/>
                    <a:pt x="191" y="3423"/>
                  </a:cubicBezTo>
                  <a:cubicBezTo>
                    <a:pt x="358" y="2923"/>
                    <a:pt x="358" y="2923"/>
                    <a:pt x="358" y="2923"/>
                  </a:cubicBezTo>
                  <a:cubicBezTo>
                    <a:pt x="1162" y="2923"/>
                    <a:pt x="1162" y="2923"/>
                    <a:pt x="1162" y="2923"/>
                  </a:cubicBezTo>
                  <a:cubicBezTo>
                    <a:pt x="1329" y="3423"/>
                    <a:pt x="1329" y="3423"/>
                    <a:pt x="1329" y="3423"/>
                  </a:cubicBezTo>
                  <a:cubicBezTo>
                    <a:pt x="1520" y="3423"/>
                    <a:pt x="1520" y="3423"/>
                    <a:pt x="1520" y="3423"/>
                  </a:cubicBezTo>
                  <a:cubicBezTo>
                    <a:pt x="878" y="1499"/>
                    <a:pt x="878" y="1499"/>
                    <a:pt x="878" y="1499"/>
                  </a:cubicBezTo>
                  <a:lnTo>
                    <a:pt x="642" y="1499"/>
                  </a:lnTo>
                  <a:close/>
                  <a:moveTo>
                    <a:pt x="416" y="2749"/>
                  </a:moveTo>
                  <a:cubicBezTo>
                    <a:pt x="760" y="1716"/>
                    <a:pt x="760" y="1716"/>
                    <a:pt x="760" y="1716"/>
                  </a:cubicBezTo>
                  <a:cubicBezTo>
                    <a:pt x="1104" y="2749"/>
                    <a:pt x="1104" y="2749"/>
                    <a:pt x="1104" y="2749"/>
                  </a:cubicBezTo>
                  <a:lnTo>
                    <a:pt x="416" y="2749"/>
                  </a:lnTo>
                  <a:close/>
                  <a:moveTo>
                    <a:pt x="1252" y="491"/>
                  </a:moveTo>
                  <a:cubicBezTo>
                    <a:pt x="1252" y="399"/>
                    <a:pt x="1252" y="399"/>
                    <a:pt x="1252" y="399"/>
                  </a:cubicBezTo>
                  <a:cubicBezTo>
                    <a:pt x="1247" y="252"/>
                    <a:pt x="1247" y="252"/>
                    <a:pt x="1247" y="252"/>
                  </a:cubicBezTo>
                  <a:cubicBezTo>
                    <a:pt x="1563" y="257"/>
                    <a:pt x="1563" y="257"/>
                    <a:pt x="1563" y="257"/>
                  </a:cubicBezTo>
                  <a:cubicBezTo>
                    <a:pt x="2140" y="257"/>
                    <a:pt x="2140" y="257"/>
                    <a:pt x="2140" y="257"/>
                  </a:cubicBezTo>
                  <a:cubicBezTo>
                    <a:pt x="2140" y="197"/>
                    <a:pt x="2140" y="197"/>
                    <a:pt x="2140" y="197"/>
                  </a:cubicBezTo>
                  <a:cubicBezTo>
                    <a:pt x="2140" y="114"/>
                    <a:pt x="2137" y="49"/>
                    <a:pt x="2130" y="0"/>
                  </a:cubicBezTo>
                  <a:cubicBezTo>
                    <a:pt x="2197" y="1"/>
                    <a:pt x="2270" y="5"/>
                    <a:pt x="2347" y="11"/>
                  </a:cubicBezTo>
                  <a:cubicBezTo>
                    <a:pt x="2345" y="16"/>
                    <a:pt x="2343" y="22"/>
                    <a:pt x="2339" y="30"/>
                  </a:cubicBezTo>
                  <a:cubicBezTo>
                    <a:pt x="2338" y="32"/>
                    <a:pt x="2338" y="32"/>
                    <a:pt x="2338" y="32"/>
                  </a:cubicBezTo>
                  <a:cubicBezTo>
                    <a:pt x="2337" y="34"/>
                    <a:pt x="2337" y="34"/>
                    <a:pt x="2337" y="34"/>
                  </a:cubicBezTo>
                  <a:cubicBezTo>
                    <a:pt x="2328" y="64"/>
                    <a:pt x="2324" y="114"/>
                    <a:pt x="2324" y="193"/>
                  </a:cubicBezTo>
                  <a:cubicBezTo>
                    <a:pt x="2324" y="257"/>
                    <a:pt x="2324" y="257"/>
                    <a:pt x="2324" y="257"/>
                  </a:cubicBezTo>
                  <a:cubicBezTo>
                    <a:pt x="2940" y="257"/>
                    <a:pt x="2940" y="257"/>
                    <a:pt x="2940" y="257"/>
                  </a:cubicBezTo>
                  <a:cubicBezTo>
                    <a:pt x="3258" y="252"/>
                    <a:pt x="3258" y="252"/>
                    <a:pt x="3258" y="252"/>
                  </a:cubicBezTo>
                  <a:cubicBezTo>
                    <a:pt x="3254" y="376"/>
                    <a:pt x="3254" y="376"/>
                    <a:pt x="3254" y="376"/>
                  </a:cubicBezTo>
                  <a:cubicBezTo>
                    <a:pt x="3254" y="491"/>
                    <a:pt x="3254" y="491"/>
                    <a:pt x="3254" y="491"/>
                  </a:cubicBezTo>
                  <a:cubicBezTo>
                    <a:pt x="3259" y="764"/>
                    <a:pt x="3259" y="764"/>
                    <a:pt x="3259" y="764"/>
                  </a:cubicBezTo>
                  <a:cubicBezTo>
                    <a:pt x="3073" y="764"/>
                    <a:pt x="3073" y="764"/>
                    <a:pt x="3073" y="764"/>
                  </a:cubicBezTo>
                  <a:cubicBezTo>
                    <a:pt x="3073" y="408"/>
                    <a:pt x="3073" y="408"/>
                    <a:pt x="3073" y="408"/>
                  </a:cubicBezTo>
                  <a:cubicBezTo>
                    <a:pt x="1431" y="408"/>
                    <a:pt x="1431" y="408"/>
                    <a:pt x="1431" y="408"/>
                  </a:cubicBezTo>
                  <a:cubicBezTo>
                    <a:pt x="1431" y="767"/>
                    <a:pt x="1431" y="767"/>
                    <a:pt x="1431" y="767"/>
                  </a:cubicBezTo>
                  <a:cubicBezTo>
                    <a:pt x="1247" y="767"/>
                    <a:pt x="1247" y="767"/>
                    <a:pt x="1247" y="767"/>
                  </a:cubicBezTo>
                  <a:lnTo>
                    <a:pt x="1252" y="491"/>
                  </a:lnTo>
                  <a:close/>
                  <a:moveTo>
                    <a:pt x="2351" y="1475"/>
                  </a:moveTo>
                  <a:cubicBezTo>
                    <a:pt x="2351" y="1640"/>
                    <a:pt x="2351" y="1640"/>
                    <a:pt x="2351" y="1640"/>
                  </a:cubicBezTo>
                  <a:cubicBezTo>
                    <a:pt x="2359" y="1983"/>
                    <a:pt x="2359" y="1983"/>
                    <a:pt x="2359" y="1983"/>
                  </a:cubicBezTo>
                  <a:cubicBezTo>
                    <a:pt x="2358" y="2052"/>
                    <a:pt x="2339" y="2099"/>
                    <a:pt x="2299" y="2129"/>
                  </a:cubicBezTo>
                  <a:cubicBezTo>
                    <a:pt x="2276" y="2145"/>
                    <a:pt x="2200" y="2173"/>
                    <a:pt x="1943" y="2173"/>
                  </a:cubicBezTo>
                  <a:cubicBezTo>
                    <a:pt x="1917" y="2173"/>
                    <a:pt x="1904" y="2172"/>
                    <a:pt x="1898" y="2170"/>
                  </a:cubicBezTo>
                  <a:cubicBezTo>
                    <a:pt x="1896" y="2164"/>
                    <a:pt x="1891" y="2152"/>
                    <a:pt x="1884" y="2125"/>
                  </a:cubicBezTo>
                  <a:cubicBezTo>
                    <a:pt x="1873" y="2081"/>
                    <a:pt x="1857" y="2037"/>
                    <a:pt x="1836" y="1993"/>
                  </a:cubicBezTo>
                  <a:cubicBezTo>
                    <a:pt x="1906" y="1999"/>
                    <a:pt x="1972" y="2002"/>
                    <a:pt x="2033" y="2002"/>
                  </a:cubicBezTo>
                  <a:cubicBezTo>
                    <a:pt x="2084" y="2002"/>
                    <a:pt x="2117" y="1992"/>
                    <a:pt x="2138" y="1972"/>
                  </a:cubicBezTo>
                  <a:cubicBezTo>
                    <a:pt x="2158" y="1953"/>
                    <a:pt x="2167" y="1924"/>
                    <a:pt x="2167" y="1884"/>
                  </a:cubicBezTo>
                  <a:cubicBezTo>
                    <a:pt x="2167" y="1475"/>
                    <a:pt x="2167" y="1475"/>
                    <a:pt x="2167" y="1475"/>
                  </a:cubicBezTo>
                  <a:cubicBezTo>
                    <a:pt x="1506" y="1475"/>
                    <a:pt x="1506" y="1475"/>
                    <a:pt x="1506" y="1475"/>
                  </a:cubicBezTo>
                  <a:cubicBezTo>
                    <a:pt x="1204" y="1480"/>
                    <a:pt x="1204" y="1480"/>
                    <a:pt x="1204" y="1480"/>
                  </a:cubicBezTo>
                  <a:cubicBezTo>
                    <a:pt x="1204" y="1311"/>
                    <a:pt x="1204" y="1311"/>
                    <a:pt x="1204" y="1311"/>
                  </a:cubicBezTo>
                  <a:cubicBezTo>
                    <a:pt x="1505" y="1315"/>
                    <a:pt x="1505" y="1315"/>
                    <a:pt x="1505" y="1315"/>
                  </a:cubicBezTo>
                  <a:cubicBezTo>
                    <a:pt x="2169" y="1315"/>
                    <a:pt x="2169" y="1315"/>
                    <a:pt x="2169" y="1315"/>
                  </a:cubicBezTo>
                  <a:cubicBezTo>
                    <a:pt x="2167" y="1276"/>
                    <a:pt x="2167" y="1276"/>
                    <a:pt x="2167" y="1276"/>
                  </a:cubicBezTo>
                  <a:cubicBezTo>
                    <a:pt x="2165" y="1211"/>
                    <a:pt x="2162" y="1157"/>
                    <a:pt x="2157" y="1114"/>
                  </a:cubicBezTo>
                  <a:cubicBezTo>
                    <a:pt x="2210" y="1119"/>
                    <a:pt x="2250" y="1123"/>
                    <a:pt x="2276" y="1127"/>
                  </a:cubicBezTo>
                  <a:cubicBezTo>
                    <a:pt x="2290" y="1128"/>
                    <a:pt x="2290" y="1128"/>
                    <a:pt x="2290" y="1128"/>
                  </a:cubicBezTo>
                  <a:cubicBezTo>
                    <a:pt x="2302" y="1120"/>
                    <a:pt x="2302" y="1120"/>
                    <a:pt x="2302" y="1120"/>
                  </a:cubicBezTo>
                  <a:cubicBezTo>
                    <a:pt x="2365" y="1077"/>
                    <a:pt x="2452" y="1003"/>
                    <a:pt x="2564" y="902"/>
                  </a:cubicBezTo>
                  <a:cubicBezTo>
                    <a:pt x="2636" y="836"/>
                    <a:pt x="2636" y="836"/>
                    <a:pt x="2636" y="836"/>
                  </a:cubicBezTo>
                  <a:cubicBezTo>
                    <a:pt x="1936" y="836"/>
                    <a:pt x="1936" y="836"/>
                    <a:pt x="1936" y="836"/>
                  </a:cubicBezTo>
                  <a:cubicBezTo>
                    <a:pt x="1620" y="840"/>
                    <a:pt x="1620" y="840"/>
                    <a:pt x="1620" y="840"/>
                  </a:cubicBezTo>
                  <a:cubicBezTo>
                    <a:pt x="1620" y="678"/>
                    <a:pt x="1620" y="678"/>
                    <a:pt x="1620" y="678"/>
                  </a:cubicBezTo>
                  <a:cubicBezTo>
                    <a:pt x="1936" y="682"/>
                    <a:pt x="1936" y="682"/>
                    <a:pt x="1936" y="682"/>
                  </a:cubicBezTo>
                  <a:cubicBezTo>
                    <a:pt x="2664" y="682"/>
                    <a:pt x="2664" y="682"/>
                    <a:pt x="2664" y="682"/>
                  </a:cubicBezTo>
                  <a:cubicBezTo>
                    <a:pt x="2703" y="682"/>
                    <a:pt x="2733" y="678"/>
                    <a:pt x="2754" y="670"/>
                  </a:cubicBezTo>
                  <a:cubicBezTo>
                    <a:pt x="2755" y="670"/>
                    <a:pt x="2755" y="670"/>
                    <a:pt x="2755" y="670"/>
                  </a:cubicBezTo>
                  <a:cubicBezTo>
                    <a:pt x="2763" y="667"/>
                    <a:pt x="2768" y="666"/>
                    <a:pt x="2771" y="665"/>
                  </a:cubicBezTo>
                  <a:cubicBezTo>
                    <a:pt x="2776" y="667"/>
                    <a:pt x="2796" y="677"/>
                    <a:pt x="2846" y="730"/>
                  </a:cubicBezTo>
                  <a:cubicBezTo>
                    <a:pt x="2904" y="792"/>
                    <a:pt x="2910" y="814"/>
                    <a:pt x="2911" y="817"/>
                  </a:cubicBezTo>
                  <a:cubicBezTo>
                    <a:pt x="2910" y="821"/>
                    <a:pt x="2903" y="827"/>
                    <a:pt x="2892" y="832"/>
                  </a:cubicBezTo>
                  <a:cubicBezTo>
                    <a:pt x="2891" y="833"/>
                    <a:pt x="2891" y="833"/>
                    <a:pt x="2891" y="833"/>
                  </a:cubicBezTo>
                  <a:cubicBezTo>
                    <a:pt x="2867" y="846"/>
                    <a:pt x="2831" y="872"/>
                    <a:pt x="2783" y="912"/>
                  </a:cubicBezTo>
                  <a:cubicBezTo>
                    <a:pt x="2612" y="1053"/>
                    <a:pt x="2473" y="1158"/>
                    <a:pt x="2369" y="1224"/>
                  </a:cubicBezTo>
                  <a:cubicBezTo>
                    <a:pt x="2351" y="1235"/>
                    <a:pt x="2351" y="1235"/>
                    <a:pt x="2351" y="1235"/>
                  </a:cubicBezTo>
                  <a:cubicBezTo>
                    <a:pt x="2351" y="1315"/>
                    <a:pt x="2351" y="1315"/>
                    <a:pt x="2351" y="1315"/>
                  </a:cubicBezTo>
                  <a:cubicBezTo>
                    <a:pt x="3015" y="1315"/>
                    <a:pt x="3015" y="1315"/>
                    <a:pt x="3015" y="1315"/>
                  </a:cubicBezTo>
                  <a:cubicBezTo>
                    <a:pt x="3316" y="1311"/>
                    <a:pt x="3316" y="1311"/>
                    <a:pt x="3316" y="1311"/>
                  </a:cubicBezTo>
                  <a:cubicBezTo>
                    <a:pt x="3316" y="1480"/>
                    <a:pt x="3316" y="1480"/>
                    <a:pt x="3316" y="1480"/>
                  </a:cubicBezTo>
                  <a:cubicBezTo>
                    <a:pt x="3016" y="1475"/>
                    <a:pt x="3016" y="1475"/>
                    <a:pt x="3016" y="1475"/>
                  </a:cubicBezTo>
                  <a:lnTo>
                    <a:pt x="2351" y="1475"/>
                  </a:lnTo>
                  <a:close/>
                </a:path>
              </a:pathLst>
            </a:custGeom>
            <a:solidFill>
              <a:srgbClr val="D59DD7"/>
            </a:solidFill>
            <a:ln cap="sq"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</a:endParaRPr>
            </a:p>
          </p:txBody>
        </p:sp>
        <p:sp>
          <p:nvSpPr>
            <p:cNvPr id="20" name="矩形 15">
              <a:extLst>
                <a:ext uri="{FF2B5EF4-FFF2-40B4-BE49-F238E27FC236}">
                  <a16:creationId xmlns:a16="http://schemas.microsoft.com/office/drawing/2014/main" id="{EB0C21C1-24F8-B0FA-EFF4-7A82ED326FB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59550" y="4798277"/>
              <a:ext cx="468000" cy="468000"/>
            </a:xfrm>
            <a:prstGeom prst="rect">
              <a:avLst/>
            </a:prstGeom>
            <a:noFill/>
            <a:ln w="15875" cap="flat" cmpd="sng" algn="ctr">
              <a:solidFill>
                <a:srgbClr val="D59DD7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1030198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4"/>
          <p:cNvSpPr txBox="1"/>
          <p:nvPr/>
        </p:nvSpPr>
        <p:spPr>
          <a:xfrm>
            <a:off x="967981" y="2574161"/>
            <a:ext cx="6965926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lvl="1">
              <a:buSzPts val="1600"/>
            </a:pPr>
            <a:r>
              <a:rPr lang="en-US" sz="2400" b="0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Fórum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/Artigos</a:t>
            </a: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- </a:t>
            </a:r>
            <a:r>
              <a:rPr lang="en-US" sz="2400" dirty="0">
                <a:solidFill>
                  <a:srgbClr val="EA4E60"/>
                </a:solidFill>
                <a:ea typeface="Calibri"/>
                <a:sym typeface="Calibri"/>
              </a:rPr>
              <a:t>https://web.dio.me/articles</a:t>
            </a:r>
            <a:endParaRPr lang="pt-BR" sz="2400" b="0" i="0" u="none" strike="noStrike" cap="none" dirty="0">
              <a:solidFill>
                <a:srgbClr val="EA4E60"/>
              </a:solidFill>
              <a:ea typeface="Calibri"/>
              <a:cs typeface="Calibri"/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282" name="Google Shape;282;p14"/>
          <p:cNvSpPr txBox="1"/>
          <p:nvPr/>
        </p:nvSpPr>
        <p:spPr>
          <a:xfrm>
            <a:off x="1097377" y="1284651"/>
            <a:ext cx="6833892" cy="94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Dúvidas</a:t>
            </a:r>
            <a:r>
              <a:rPr lang="en-US" sz="55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lang="en-US" sz="55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0E80D14-D1AD-4C74-8489-88CB3A87275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70</a:t>
            </a:fld>
            <a:r>
              <a:rPr lang="en-US"/>
              <a:t>]</a:t>
            </a:r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91FD774-FCC0-2335-12E4-EA5E563753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4292" y="161566"/>
            <a:ext cx="651673" cy="27149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Modelos de linguagem grandes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8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5" name="Google Shape;203;g109ffa863cd_0_328">
            <a:extLst>
              <a:ext uri="{FF2B5EF4-FFF2-40B4-BE49-F238E27FC236}">
                <a16:creationId xmlns:a16="http://schemas.microsoft.com/office/drawing/2014/main" id="{2CDE2922-32E6-27E2-7BE9-42E35517CDEA}"/>
              </a:ext>
            </a:extLst>
          </p:cNvPr>
          <p:cNvSpPr txBox="1"/>
          <p:nvPr/>
        </p:nvSpPr>
        <p:spPr>
          <a:xfrm>
            <a:off x="464786" y="2490035"/>
            <a:ext cx="7423851" cy="103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Os aplicativos de IA gerativa são alimentados por </a:t>
            </a:r>
            <a:r>
              <a:rPr lang="pt-BR" sz="2400" b="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LLMs (modelos de linguagem grandes), </a:t>
            </a: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que são um tipo especializado de modelo de machine learning que você pode usar para executar tarefas de </a:t>
            </a:r>
            <a:r>
              <a:rPr lang="pt-BR" sz="2400" b="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PLN (processamento de linguagem natural)</a:t>
            </a: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incluindo:</a:t>
            </a:r>
          </a:p>
        </p:txBody>
      </p:sp>
    </p:spTree>
    <p:extLst>
      <p:ext uri="{BB962C8B-B14F-4D97-AF65-F5344CB8AC3E}">
        <p14:creationId xmlns:p14="http://schemas.microsoft.com/office/powerpoint/2010/main" val="11393715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Modelos de linguagem grandes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9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5" name="Google Shape;203;g109ffa863cd_0_328">
            <a:extLst>
              <a:ext uri="{FF2B5EF4-FFF2-40B4-BE49-F238E27FC236}">
                <a16:creationId xmlns:a16="http://schemas.microsoft.com/office/drawing/2014/main" id="{2CDE2922-32E6-27E2-7BE9-42E35517CDEA}"/>
              </a:ext>
            </a:extLst>
          </p:cNvPr>
          <p:cNvSpPr txBox="1"/>
          <p:nvPr/>
        </p:nvSpPr>
        <p:spPr>
          <a:xfrm>
            <a:off x="565524" y="2632418"/>
            <a:ext cx="7113886" cy="103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Determinar sentimento ou classificar de outra forma o texto em idioma natural.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Resumir um texto.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Comparar várias fontes de texto quanto à similaridade semântica.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Geração de nova linguagem natural.</a:t>
            </a:r>
          </a:p>
        </p:txBody>
      </p:sp>
    </p:spTree>
    <p:extLst>
      <p:ext uri="{BB962C8B-B14F-4D97-AF65-F5344CB8AC3E}">
        <p14:creationId xmlns:p14="http://schemas.microsoft.com/office/powerpoint/2010/main" val="36529259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01E48B58A68BE64E9120D347E3E06B3A" ma:contentTypeVersion="17" ma:contentTypeDescription="Crie um novo documento." ma:contentTypeScope="" ma:versionID="24b1a864f8a0a55a83119d37ebcecb88">
  <xsd:schema xmlns:xsd="http://www.w3.org/2001/XMLSchema" xmlns:xs="http://www.w3.org/2001/XMLSchema" xmlns:p="http://schemas.microsoft.com/office/2006/metadata/properties" xmlns:ns2="851b35d3-0456-4d6a-bc2f-da927e91d158" xmlns:ns3="19483571-f922-4e8e-9c1c-26f0a2252132" targetNamespace="http://schemas.microsoft.com/office/2006/metadata/properties" ma:root="true" ma:fieldsID="1e5738b860885d393c380861e56a036b" ns2:_="" ns3:_="">
    <xsd:import namespace="851b35d3-0456-4d6a-bc2f-da927e91d158"/>
    <xsd:import namespace="19483571-f922-4e8e-9c1c-26f0a225213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Location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51b35d3-0456-4d6a-bc2f-da927e91d15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20" nillable="true" ma:taxonomy="true" ma:internalName="lcf76f155ced4ddcb4097134ff3c332f" ma:taxonomyFieldName="MediaServiceImageTags" ma:displayName="Marcações de imagem" ma:readOnly="false" ma:fieldId="{5cf76f15-5ced-4ddc-b409-7134ff3c332f}" ma:taxonomyMulti="true" ma:sspId="44a7fbd4-9dae-4371-bb8c-f658cfc5cb1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23" nillable="true" ma:displayName="Location" ma:internalName="MediaServiceLocation" ma:readOnly="true">
      <xsd:simpleType>
        <xsd:restriction base="dms:Text"/>
      </xsd:simpleType>
    </xsd:element>
    <xsd:element name="MediaServiceObjectDetectorVersions" ma:index="2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9483571-f922-4e8e-9c1c-26f0a2252132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  <xsd:element name="TaxCatchAll" ma:index="21" nillable="true" ma:displayName="Taxonomy Catch All Column" ma:hidden="true" ma:list="{a4ca5b0e-bf34-4fb2-bc21-1657b419a556}" ma:internalName="TaxCatchAll" ma:showField="CatchAllData" ma:web="19483571-f922-4e8e-9c1c-26f0a225213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51b35d3-0456-4d6a-bc2f-da927e91d158">
      <Terms xmlns="http://schemas.microsoft.com/office/infopath/2007/PartnerControls"/>
    </lcf76f155ced4ddcb4097134ff3c332f>
    <TaxCatchAll xmlns="19483571-f922-4e8e-9c1c-26f0a2252132" xsi:nil="true"/>
  </documentManagement>
</p:properties>
</file>

<file path=customXml/itemProps1.xml><?xml version="1.0" encoding="utf-8"?>
<ds:datastoreItem xmlns:ds="http://schemas.openxmlformats.org/officeDocument/2006/customXml" ds:itemID="{BCB18AD7-72FF-4A22-9609-A70FD3CF794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51b35d3-0456-4d6a-bc2f-da927e91d158"/>
    <ds:schemaRef ds:uri="19483571-f922-4e8e-9c1c-26f0a225213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52FB4E9-12F0-4220-B728-CAD7E88BF10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CACB642-B03A-46BC-8FDD-0E8B4552CC4D}">
  <ds:schemaRefs>
    <ds:schemaRef ds:uri="19483571-f922-4e8e-9c1c-26f0a2252132"/>
    <ds:schemaRef ds:uri="851b35d3-0456-4d6a-bc2f-da927e91d158"/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1034</TotalTime>
  <Words>2207</Words>
  <Application>Microsoft Office PowerPoint</Application>
  <PresentationFormat>Apresentação na tela (16:9)</PresentationFormat>
  <Paragraphs>313</Paragraphs>
  <Slides>70</Slides>
  <Notes>70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70</vt:i4>
      </vt:variant>
    </vt:vector>
  </HeadingPairs>
  <TitlesOfParts>
    <vt:vector size="71" baseType="lpstr"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Larissa Mestieri</dc:creator>
  <cp:lastModifiedBy>Valéria Baptista</cp:lastModifiedBy>
  <cp:revision>64</cp:revision>
  <dcterms:modified xsi:type="dcterms:W3CDTF">2024-01-19T18:52:00Z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0x01010001E48B58A68BE64E9120D347E3E06B3A</vt:lpwstr>
  </property>
  <property fmtid="{D5CDD505-2E9C-101B-9397-08002B2CF9AE}" pid="3" name="MediaServiceImageTags">
    <vt:lpwstr/>
  </property>
</Properties>
</file>